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6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2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03DB6-53D0-476B-AB5A-CB7B8B70A492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67C89-C5D8-414C-B1A6-F3DC53522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850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67C89-C5D8-414C-B1A6-F3DC535225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3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67C89-C5D8-414C-B1A6-F3DC5352256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1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755-B83C-4B7B-B3FB-CBBF0D284D7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950D-3734-406C-AAF4-E3C8B08B9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7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755-B83C-4B7B-B3FB-CBBF0D284D7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950D-3734-406C-AAF4-E3C8B08B9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2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755-B83C-4B7B-B3FB-CBBF0D284D7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950D-3734-406C-AAF4-E3C8B08B9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431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755-B83C-4B7B-B3FB-CBBF0D284D7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950D-3734-406C-AAF4-E3C8B08B9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8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755-B83C-4B7B-B3FB-CBBF0D284D7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950D-3734-406C-AAF4-E3C8B08B9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7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755-B83C-4B7B-B3FB-CBBF0D284D7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950D-3734-406C-AAF4-E3C8B08B9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4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755-B83C-4B7B-B3FB-CBBF0D284D7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950D-3734-406C-AAF4-E3C8B08B9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5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755-B83C-4B7B-B3FB-CBBF0D284D7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950D-3734-406C-AAF4-E3C8B08B9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2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755-B83C-4B7B-B3FB-CBBF0D284D7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950D-3734-406C-AAF4-E3C8B08B9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876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755-B83C-4B7B-B3FB-CBBF0D284D7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950D-3734-406C-AAF4-E3C8B08B9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3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755-B83C-4B7B-B3FB-CBBF0D284D7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8950D-3734-406C-AAF4-E3C8B08B9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7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A2755-B83C-4B7B-B3FB-CBBF0D284D74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8950D-3734-406C-AAF4-E3C8B08B98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6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2784" y="505545"/>
            <a:ext cx="53065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DON’T REPLY ALL</a:t>
            </a:r>
            <a:endParaRPr lang="en-US" sz="48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97084" y="1490311"/>
            <a:ext cx="574479" cy="0"/>
          </a:xfrm>
          <a:prstGeom prst="line">
            <a:avLst/>
          </a:prstGeom>
          <a:ln w="7620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82784" y="1791419"/>
            <a:ext cx="53065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 Email Tactics That Help You Write Better Emails and Improve Communication with Your Team</a:t>
            </a: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240808" y="4829174"/>
            <a:ext cx="666862" cy="572631"/>
            <a:chOff x="4861723" y="3389281"/>
            <a:chExt cx="376230" cy="323067"/>
          </a:xfrm>
          <a:solidFill>
            <a:schemeClr val="bg1"/>
          </a:solidFill>
        </p:grpSpPr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4861723" y="3389281"/>
              <a:ext cx="376230" cy="323067"/>
            </a:xfrm>
            <a:custGeom>
              <a:avLst/>
              <a:gdLst>
                <a:gd name="T0" fmla="*/ 22 w 185"/>
                <a:gd name="T1" fmla="*/ 159 h 159"/>
                <a:gd name="T2" fmla="*/ 13 w 185"/>
                <a:gd name="T3" fmla="*/ 152 h 159"/>
                <a:gd name="T4" fmla="*/ 13 w 185"/>
                <a:gd name="T5" fmla="*/ 152 h 159"/>
                <a:gd name="T6" fmla="*/ 16 w 185"/>
                <a:gd name="T7" fmla="*/ 144 h 159"/>
                <a:gd name="T8" fmla="*/ 17 w 185"/>
                <a:gd name="T9" fmla="*/ 143 h 159"/>
                <a:gd name="T10" fmla="*/ 19 w 185"/>
                <a:gd name="T11" fmla="*/ 140 h 159"/>
                <a:gd name="T12" fmla="*/ 33 w 185"/>
                <a:gd name="T13" fmla="*/ 118 h 159"/>
                <a:gd name="T14" fmla="*/ 0 w 185"/>
                <a:gd name="T15" fmla="*/ 67 h 159"/>
                <a:gd name="T16" fmla="*/ 93 w 185"/>
                <a:gd name="T17" fmla="*/ 0 h 159"/>
                <a:gd name="T18" fmla="*/ 185 w 185"/>
                <a:gd name="T19" fmla="*/ 67 h 159"/>
                <a:gd name="T20" fmla="*/ 93 w 185"/>
                <a:gd name="T21" fmla="*/ 134 h 159"/>
                <a:gd name="T22" fmla="*/ 80 w 185"/>
                <a:gd name="T23" fmla="*/ 133 h 159"/>
                <a:gd name="T24" fmla="*/ 34 w 185"/>
                <a:gd name="T25" fmla="*/ 157 h 159"/>
                <a:gd name="T26" fmla="*/ 22 w 185"/>
                <a:gd name="T27" fmla="*/ 159 h 159"/>
                <a:gd name="T28" fmla="*/ 21 w 185"/>
                <a:gd name="T29" fmla="*/ 151 h 159"/>
                <a:gd name="T30" fmla="*/ 22 w 185"/>
                <a:gd name="T31" fmla="*/ 151 h 159"/>
                <a:gd name="T32" fmla="*/ 32 w 185"/>
                <a:gd name="T33" fmla="*/ 149 h 159"/>
                <a:gd name="T34" fmla="*/ 76 w 185"/>
                <a:gd name="T35" fmla="*/ 126 h 159"/>
                <a:gd name="T36" fmla="*/ 77 w 185"/>
                <a:gd name="T37" fmla="*/ 125 h 159"/>
                <a:gd name="T38" fmla="*/ 79 w 185"/>
                <a:gd name="T39" fmla="*/ 125 h 159"/>
                <a:gd name="T40" fmla="*/ 93 w 185"/>
                <a:gd name="T41" fmla="*/ 126 h 159"/>
                <a:gd name="T42" fmla="*/ 177 w 185"/>
                <a:gd name="T43" fmla="*/ 67 h 159"/>
                <a:gd name="T44" fmla="*/ 93 w 185"/>
                <a:gd name="T45" fmla="*/ 8 h 159"/>
                <a:gd name="T46" fmla="*/ 8 w 185"/>
                <a:gd name="T47" fmla="*/ 67 h 159"/>
                <a:gd name="T48" fmla="*/ 40 w 185"/>
                <a:gd name="T49" fmla="*/ 113 h 159"/>
                <a:gd name="T50" fmla="*/ 42 w 185"/>
                <a:gd name="T51" fmla="*/ 114 h 159"/>
                <a:gd name="T52" fmla="*/ 42 w 185"/>
                <a:gd name="T53" fmla="*/ 118 h 159"/>
                <a:gd name="T54" fmla="*/ 25 w 185"/>
                <a:gd name="T55" fmla="*/ 146 h 159"/>
                <a:gd name="T56" fmla="*/ 23 w 185"/>
                <a:gd name="T57" fmla="*/ 148 h 159"/>
                <a:gd name="T58" fmla="*/ 22 w 185"/>
                <a:gd name="T59" fmla="*/ 149 h 159"/>
                <a:gd name="T60" fmla="*/ 21 w 185"/>
                <a:gd name="T61" fmla="*/ 151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85" h="159">
                  <a:moveTo>
                    <a:pt x="22" y="159"/>
                  </a:moveTo>
                  <a:cubicBezTo>
                    <a:pt x="18" y="159"/>
                    <a:pt x="14" y="156"/>
                    <a:pt x="13" y="152"/>
                  </a:cubicBezTo>
                  <a:cubicBezTo>
                    <a:pt x="13" y="152"/>
                    <a:pt x="13" y="152"/>
                    <a:pt x="13" y="152"/>
                  </a:cubicBezTo>
                  <a:cubicBezTo>
                    <a:pt x="13" y="148"/>
                    <a:pt x="15" y="145"/>
                    <a:pt x="16" y="144"/>
                  </a:cubicBezTo>
                  <a:cubicBezTo>
                    <a:pt x="17" y="143"/>
                    <a:pt x="17" y="143"/>
                    <a:pt x="17" y="143"/>
                  </a:cubicBezTo>
                  <a:cubicBezTo>
                    <a:pt x="18" y="142"/>
                    <a:pt x="19" y="141"/>
                    <a:pt x="19" y="140"/>
                  </a:cubicBezTo>
                  <a:cubicBezTo>
                    <a:pt x="24" y="135"/>
                    <a:pt x="29" y="130"/>
                    <a:pt x="33" y="118"/>
                  </a:cubicBezTo>
                  <a:cubicBezTo>
                    <a:pt x="12" y="106"/>
                    <a:pt x="0" y="87"/>
                    <a:pt x="0" y="67"/>
                  </a:cubicBezTo>
                  <a:cubicBezTo>
                    <a:pt x="0" y="30"/>
                    <a:pt x="42" y="0"/>
                    <a:pt x="93" y="0"/>
                  </a:cubicBezTo>
                  <a:cubicBezTo>
                    <a:pt x="143" y="0"/>
                    <a:pt x="185" y="30"/>
                    <a:pt x="185" y="67"/>
                  </a:cubicBezTo>
                  <a:cubicBezTo>
                    <a:pt x="185" y="104"/>
                    <a:pt x="143" y="134"/>
                    <a:pt x="93" y="134"/>
                  </a:cubicBezTo>
                  <a:cubicBezTo>
                    <a:pt x="88" y="134"/>
                    <a:pt x="84" y="134"/>
                    <a:pt x="80" y="133"/>
                  </a:cubicBezTo>
                  <a:cubicBezTo>
                    <a:pt x="67" y="145"/>
                    <a:pt x="51" y="153"/>
                    <a:pt x="34" y="157"/>
                  </a:cubicBezTo>
                  <a:cubicBezTo>
                    <a:pt x="31" y="158"/>
                    <a:pt x="27" y="159"/>
                    <a:pt x="22" y="159"/>
                  </a:cubicBezTo>
                  <a:close/>
                  <a:moveTo>
                    <a:pt x="21" y="151"/>
                  </a:moveTo>
                  <a:cubicBezTo>
                    <a:pt x="21" y="151"/>
                    <a:pt x="21" y="151"/>
                    <a:pt x="22" y="151"/>
                  </a:cubicBezTo>
                  <a:cubicBezTo>
                    <a:pt x="25" y="151"/>
                    <a:pt x="29" y="150"/>
                    <a:pt x="32" y="149"/>
                  </a:cubicBezTo>
                  <a:cubicBezTo>
                    <a:pt x="49" y="145"/>
                    <a:pt x="63" y="137"/>
                    <a:pt x="76" y="126"/>
                  </a:cubicBezTo>
                  <a:cubicBezTo>
                    <a:pt x="77" y="125"/>
                    <a:pt x="77" y="125"/>
                    <a:pt x="77" y="125"/>
                  </a:cubicBezTo>
                  <a:cubicBezTo>
                    <a:pt x="79" y="125"/>
                    <a:pt x="79" y="125"/>
                    <a:pt x="79" y="125"/>
                  </a:cubicBezTo>
                  <a:cubicBezTo>
                    <a:pt x="83" y="126"/>
                    <a:pt x="88" y="126"/>
                    <a:pt x="93" y="126"/>
                  </a:cubicBezTo>
                  <a:cubicBezTo>
                    <a:pt x="139" y="126"/>
                    <a:pt x="177" y="100"/>
                    <a:pt x="177" y="67"/>
                  </a:cubicBezTo>
                  <a:cubicBezTo>
                    <a:pt x="177" y="35"/>
                    <a:pt x="139" y="8"/>
                    <a:pt x="93" y="8"/>
                  </a:cubicBezTo>
                  <a:cubicBezTo>
                    <a:pt x="46" y="8"/>
                    <a:pt x="8" y="35"/>
                    <a:pt x="8" y="67"/>
                  </a:cubicBezTo>
                  <a:cubicBezTo>
                    <a:pt x="8" y="85"/>
                    <a:pt x="20" y="102"/>
                    <a:pt x="40" y="113"/>
                  </a:cubicBezTo>
                  <a:cubicBezTo>
                    <a:pt x="42" y="114"/>
                    <a:pt x="42" y="114"/>
                    <a:pt x="42" y="114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37" y="133"/>
                    <a:pt x="31" y="140"/>
                    <a:pt x="25" y="146"/>
                  </a:cubicBezTo>
                  <a:cubicBezTo>
                    <a:pt x="24" y="147"/>
                    <a:pt x="24" y="147"/>
                    <a:pt x="23" y="148"/>
                  </a:cubicBezTo>
                  <a:cubicBezTo>
                    <a:pt x="22" y="149"/>
                    <a:pt x="22" y="149"/>
                    <a:pt x="22" y="149"/>
                  </a:cubicBezTo>
                  <a:cubicBezTo>
                    <a:pt x="22" y="150"/>
                    <a:pt x="21" y="150"/>
                    <a:pt x="21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13"/>
            <p:cNvSpPr>
              <a:spLocks noEditPoints="1"/>
            </p:cNvSpPr>
            <p:nvPr/>
          </p:nvSpPr>
          <p:spPr bwMode="auto">
            <a:xfrm>
              <a:off x="4929880" y="3496970"/>
              <a:ext cx="62705" cy="62705"/>
            </a:xfrm>
            <a:custGeom>
              <a:avLst/>
              <a:gdLst>
                <a:gd name="T0" fmla="*/ 16 w 31"/>
                <a:gd name="T1" fmla="*/ 31 h 31"/>
                <a:gd name="T2" fmla="*/ 0 w 31"/>
                <a:gd name="T3" fmla="*/ 16 h 31"/>
                <a:gd name="T4" fmla="*/ 16 w 31"/>
                <a:gd name="T5" fmla="*/ 0 h 31"/>
                <a:gd name="T6" fmla="*/ 31 w 31"/>
                <a:gd name="T7" fmla="*/ 16 h 31"/>
                <a:gd name="T8" fmla="*/ 16 w 31"/>
                <a:gd name="T9" fmla="*/ 31 h 31"/>
                <a:gd name="T10" fmla="*/ 16 w 31"/>
                <a:gd name="T11" fmla="*/ 4 h 31"/>
                <a:gd name="T12" fmla="*/ 4 w 31"/>
                <a:gd name="T13" fmla="*/ 16 h 31"/>
                <a:gd name="T14" fmla="*/ 16 w 31"/>
                <a:gd name="T15" fmla="*/ 27 h 31"/>
                <a:gd name="T16" fmla="*/ 27 w 31"/>
                <a:gd name="T17" fmla="*/ 16 h 31"/>
                <a:gd name="T18" fmla="*/ 16 w 31"/>
                <a:gd name="T19" fmla="*/ 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1">
                  <a:moveTo>
                    <a:pt x="16" y="31"/>
                  </a:moveTo>
                  <a:cubicBezTo>
                    <a:pt x="7" y="31"/>
                    <a:pt x="0" y="24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4" y="0"/>
                    <a:pt x="31" y="7"/>
                    <a:pt x="31" y="16"/>
                  </a:cubicBezTo>
                  <a:cubicBezTo>
                    <a:pt x="31" y="24"/>
                    <a:pt x="24" y="31"/>
                    <a:pt x="16" y="31"/>
                  </a:cubicBezTo>
                  <a:close/>
                  <a:moveTo>
                    <a:pt x="16" y="4"/>
                  </a:moveTo>
                  <a:cubicBezTo>
                    <a:pt x="9" y="4"/>
                    <a:pt x="4" y="9"/>
                    <a:pt x="4" y="16"/>
                  </a:cubicBezTo>
                  <a:cubicBezTo>
                    <a:pt x="4" y="22"/>
                    <a:pt x="9" y="27"/>
                    <a:pt x="16" y="27"/>
                  </a:cubicBezTo>
                  <a:cubicBezTo>
                    <a:pt x="22" y="27"/>
                    <a:pt x="27" y="22"/>
                    <a:pt x="27" y="16"/>
                  </a:cubicBezTo>
                  <a:cubicBezTo>
                    <a:pt x="27" y="9"/>
                    <a:pt x="22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2" name="Freeform 14"/>
            <p:cNvSpPr>
              <a:spLocks noEditPoints="1"/>
            </p:cNvSpPr>
            <p:nvPr/>
          </p:nvSpPr>
          <p:spPr bwMode="auto">
            <a:xfrm>
              <a:off x="5013033" y="3496970"/>
              <a:ext cx="62705" cy="62705"/>
            </a:xfrm>
            <a:custGeom>
              <a:avLst/>
              <a:gdLst>
                <a:gd name="T0" fmla="*/ 15 w 31"/>
                <a:gd name="T1" fmla="*/ 31 h 31"/>
                <a:gd name="T2" fmla="*/ 0 w 31"/>
                <a:gd name="T3" fmla="*/ 16 h 31"/>
                <a:gd name="T4" fmla="*/ 15 w 31"/>
                <a:gd name="T5" fmla="*/ 0 h 31"/>
                <a:gd name="T6" fmla="*/ 31 w 31"/>
                <a:gd name="T7" fmla="*/ 16 h 31"/>
                <a:gd name="T8" fmla="*/ 15 w 31"/>
                <a:gd name="T9" fmla="*/ 31 h 31"/>
                <a:gd name="T10" fmla="*/ 15 w 31"/>
                <a:gd name="T11" fmla="*/ 4 h 31"/>
                <a:gd name="T12" fmla="*/ 4 w 31"/>
                <a:gd name="T13" fmla="*/ 16 h 31"/>
                <a:gd name="T14" fmla="*/ 15 w 31"/>
                <a:gd name="T15" fmla="*/ 27 h 31"/>
                <a:gd name="T16" fmla="*/ 27 w 31"/>
                <a:gd name="T17" fmla="*/ 16 h 31"/>
                <a:gd name="T18" fmla="*/ 15 w 31"/>
                <a:gd name="T19" fmla="*/ 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1">
                  <a:moveTo>
                    <a:pt x="15" y="31"/>
                  </a:moveTo>
                  <a:cubicBezTo>
                    <a:pt x="7" y="31"/>
                    <a:pt x="0" y="24"/>
                    <a:pt x="0" y="16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24" y="0"/>
                    <a:pt x="31" y="7"/>
                    <a:pt x="31" y="16"/>
                  </a:cubicBezTo>
                  <a:cubicBezTo>
                    <a:pt x="31" y="24"/>
                    <a:pt x="24" y="31"/>
                    <a:pt x="15" y="31"/>
                  </a:cubicBezTo>
                  <a:close/>
                  <a:moveTo>
                    <a:pt x="15" y="4"/>
                  </a:moveTo>
                  <a:cubicBezTo>
                    <a:pt x="9" y="4"/>
                    <a:pt x="4" y="9"/>
                    <a:pt x="4" y="16"/>
                  </a:cubicBezTo>
                  <a:cubicBezTo>
                    <a:pt x="4" y="22"/>
                    <a:pt x="9" y="27"/>
                    <a:pt x="15" y="27"/>
                  </a:cubicBezTo>
                  <a:cubicBezTo>
                    <a:pt x="21" y="27"/>
                    <a:pt x="27" y="22"/>
                    <a:pt x="27" y="16"/>
                  </a:cubicBezTo>
                  <a:cubicBezTo>
                    <a:pt x="27" y="9"/>
                    <a:pt x="21" y="4"/>
                    <a:pt x="1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5"/>
            <p:cNvSpPr>
              <a:spLocks noEditPoints="1"/>
            </p:cNvSpPr>
            <p:nvPr/>
          </p:nvSpPr>
          <p:spPr bwMode="auto">
            <a:xfrm>
              <a:off x="5092096" y="3496970"/>
              <a:ext cx="62705" cy="62705"/>
            </a:xfrm>
            <a:custGeom>
              <a:avLst/>
              <a:gdLst>
                <a:gd name="T0" fmla="*/ 15 w 31"/>
                <a:gd name="T1" fmla="*/ 31 h 31"/>
                <a:gd name="T2" fmla="*/ 0 w 31"/>
                <a:gd name="T3" fmla="*/ 16 h 31"/>
                <a:gd name="T4" fmla="*/ 15 w 31"/>
                <a:gd name="T5" fmla="*/ 0 h 31"/>
                <a:gd name="T6" fmla="*/ 31 w 31"/>
                <a:gd name="T7" fmla="*/ 16 h 31"/>
                <a:gd name="T8" fmla="*/ 15 w 31"/>
                <a:gd name="T9" fmla="*/ 31 h 31"/>
                <a:gd name="T10" fmla="*/ 15 w 31"/>
                <a:gd name="T11" fmla="*/ 4 h 31"/>
                <a:gd name="T12" fmla="*/ 4 w 31"/>
                <a:gd name="T13" fmla="*/ 16 h 31"/>
                <a:gd name="T14" fmla="*/ 15 w 31"/>
                <a:gd name="T15" fmla="*/ 27 h 31"/>
                <a:gd name="T16" fmla="*/ 27 w 31"/>
                <a:gd name="T17" fmla="*/ 16 h 31"/>
                <a:gd name="T18" fmla="*/ 15 w 31"/>
                <a:gd name="T19" fmla="*/ 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1">
                  <a:moveTo>
                    <a:pt x="15" y="31"/>
                  </a:moveTo>
                  <a:cubicBezTo>
                    <a:pt x="7" y="31"/>
                    <a:pt x="0" y="24"/>
                    <a:pt x="0" y="16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24" y="0"/>
                    <a:pt x="31" y="7"/>
                    <a:pt x="31" y="16"/>
                  </a:cubicBezTo>
                  <a:cubicBezTo>
                    <a:pt x="31" y="24"/>
                    <a:pt x="24" y="31"/>
                    <a:pt x="15" y="31"/>
                  </a:cubicBezTo>
                  <a:close/>
                  <a:moveTo>
                    <a:pt x="15" y="4"/>
                  </a:moveTo>
                  <a:cubicBezTo>
                    <a:pt x="9" y="4"/>
                    <a:pt x="4" y="9"/>
                    <a:pt x="4" y="16"/>
                  </a:cubicBezTo>
                  <a:cubicBezTo>
                    <a:pt x="4" y="22"/>
                    <a:pt x="9" y="27"/>
                    <a:pt x="15" y="27"/>
                  </a:cubicBezTo>
                  <a:cubicBezTo>
                    <a:pt x="22" y="27"/>
                    <a:pt x="27" y="22"/>
                    <a:pt x="27" y="16"/>
                  </a:cubicBezTo>
                  <a:cubicBezTo>
                    <a:pt x="27" y="9"/>
                    <a:pt x="22" y="4"/>
                    <a:pt x="1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 rot="20174260">
            <a:off x="478831" y="4489429"/>
            <a:ext cx="1310306" cy="908538"/>
            <a:chOff x="9537337" y="5765255"/>
            <a:chExt cx="391225" cy="271267"/>
          </a:xfrm>
          <a:solidFill>
            <a:schemeClr val="bg1"/>
          </a:solidFill>
        </p:grpSpPr>
        <p:sp>
          <p:nvSpPr>
            <p:cNvPr id="16" name="Freeform 142"/>
            <p:cNvSpPr>
              <a:spLocks noEditPoints="1"/>
            </p:cNvSpPr>
            <p:nvPr/>
          </p:nvSpPr>
          <p:spPr bwMode="auto">
            <a:xfrm>
              <a:off x="9537337" y="5765255"/>
              <a:ext cx="391225" cy="271267"/>
            </a:xfrm>
            <a:custGeom>
              <a:avLst/>
              <a:gdLst>
                <a:gd name="T0" fmla="*/ 287 w 287"/>
                <a:gd name="T1" fmla="*/ 199 h 199"/>
                <a:gd name="T2" fmla="*/ 0 w 287"/>
                <a:gd name="T3" fmla="*/ 199 h 199"/>
                <a:gd name="T4" fmla="*/ 0 w 287"/>
                <a:gd name="T5" fmla="*/ 0 h 199"/>
                <a:gd name="T6" fmla="*/ 287 w 287"/>
                <a:gd name="T7" fmla="*/ 0 h 199"/>
                <a:gd name="T8" fmla="*/ 287 w 287"/>
                <a:gd name="T9" fmla="*/ 199 h 199"/>
                <a:gd name="T10" fmla="*/ 12 w 287"/>
                <a:gd name="T11" fmla="*/ 187 h 199"/>
                <a:gd name="T12" fmla="*/ 275 w 287"/>
                <a:gd name="T13" fmla="*/ 187 h 199"/>
                <a:gd name="T14" fmla="*/ 275 w 287"/>
                <a:gd name="T15" fmla="*/ 12 h 199"/>
                <a:gd name="T16" fmla="*/ 12 w 287"/>
                <a:gd name="T17" fmla="*/ 12 h 199"/>
                <a:gd name="T18" fmla="*/ 12 w 287"/>
                <a:gd name="T19" fmla="*/ 187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7" h="199">
                  <a:moveTo>
                    <a:pt x="287" y="199"/>
                  </a:moveTo>
                  <a:lnTo>
                    <a:pt x="0" y="199"/>
                  </a:lnTo>
                  <a:lnTo>
                    <a:pt x="0" y="0"/>
                  </a:lnTo>
                  <a:lnTo>
                    <a:pt x="287" y="0"/>
                  </a:lnTo>
                  <a:lnTo>
                    <a:pt x="287" y="199"/>
                  </a:lnTo>
                  <a:close/>
                  <a:moveTo>
                    <a:pt x="12" y="187"/>
                  </a:moveTo>
                  <a:lnTo>
                    <a:pt x="275" y="187"/>
                  </a:lnTo>
                  <a:lnTo>
                    <a:pt x="275" y="12"/>
                  </a:lnTo>
                  <a:lnTo>
                    <a:pt x="12" y="12"/>
                  </a:lnTo>
                  <a:lnTo>
                    <a:pt x="12" y="1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7" name="Freeform 143"/>
            <p:cNvSpPr>
              <a:spLocks/>
            </p:cNvSpPr>
            <p:nvPr/>
          </p:nvSpPr>
          <p:spPr bwMode="auto">
            <a:xfrm>
              <a:off x="9728178" y="5769345"/>
              <a:ext cx="197657" cy="162215"/>
            </a:xfrm>
            <a:custGeom>
              <a:avLst/>
              <a:gdLst>
                <a:gd name="T0" fmla="*/ 2 w 97"/>
                <a:gd name="T1" fmla="*/ 80 h 80"/>
                <a:gd name="T2" fmla="*/ 1 w 97"/>
                <a:gd name="T3" fmla="*/ 79 h 80"/>
                <a:gd name="T4" fmla="*/ 1 w 97"/>
                <a:gd name="T5" fmla="*/ 76 h 80"/>
                <a:gd name="T6" fmla="*/ 93 w 97"/>
                <a:gd name="T7" fmla="*/ 0 h 80"/>
                <a:gd name="T8" fmla="*/ 96 w 97"/>
                <a:gd name="T9" fmla="*/ 1 h 80"/>
                <a:gd name="T10" fmla="*/ 96 w 97"/>
                <a:gd name="T11" fmla="*/ 4 h 80"/>
                <a:gd name="T12" fmla="*/ 3 w 97"/>
                <a:gd name="T13" fmla="*/ 79 h 80"/>
                <a:gd name="T14" fmla="*/ 2 w 97"/>
                <a:gd name="T15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7" h="80">
                  <a:moveTo>
                    <a:pt x="2" y="80"/>
                  </a:moveTo>
                  <a:cubicBezTo>
                    <a:pt x="1" y="80"/>
                    <a:pt x="1" y="79"/>
                    <a:pt x="1" y="79"/>
                  </a:cubicBezTo>
                  <a:cubicBezTo>
                    <a:pt x="0" y="78"/>
                    <a:pt x="0" y="77"/>
                    <a:pt x="1" y="76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4" y="0"/>
                    <a:pt x="95" y="0"/>
                    <a:pt x="96" y="1"/>
                  </a:cubicBezTo>
                  <a:cubicBezTo>
                    <a:pt x="97" y="2"/>
                    <a:pt x="96" y="3"/>
                    <a:pt x="96" y="4"/>
                  </a:cubicBezTo>
                  <a:cubicBezTo>
                    <a:pt x="3" y="79"/>
                    <a:pt x="3" y="79"/>
                    <a:pt x="3" y="79"/>
                  </a:cubicBezTo>
                  <a:cubicBezTo>
                    <a:pt x="3" y="79"/>
                    <a:pt x="3" y="80"/>
                    <a:pt x="2" y="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44"/>
            <p:cNvSpPr>
              <a:spLocks/>
            </p:cNvSpPr>
            <p:nvPr/>
          </p:nvSpPr>
          <p:spPr bwMode="auto">
            <a:xfrm>
              <a:off x="9541426" y="5769345"/>
              <a:ext cx="194931" cy="162215"/>
            </a:xfrm>
            <a:custGeom>
              <a:avLst/>
              <a:gdLst>
                <a:gd name="T0" fmla="*/ 94 w 96"/>
                <a:gd name="T1" fmla="*/ 80 h 80"/>
                <a:gd name="T2" fmla="*/ 93 w 96"/>
                <a:gd name="T3" fmla="*/ 79 h 80"/>
                <a:gd name="T4" fmla="*/ 1 w 96"/>
                <a:gd name="T5" fmla="*/ 4 h 80"/>
                <a:gd name="T6" fmla="*/ 0 w 96"/>
                <a:gd name="T7" fmla="*/ 1 h 80"/>
                <a:gd name="T8" fmla="*/ 3 w 96"/>
                <a:gd name="T9" fmla="*/ 0 h 80"/>
                <a:gd name="T10" fmla="*/ 95 w 96"/>
                <a:gd name="T11" fmla="*/ 76 h 80"/>
                <a:gd name="T12" fmla="*/ 96 w 96"/>
                <a:gd name="T13" fmla="*/ 79 h 80"/>
                <a:gd name="T14" fmla="*/ 94 w 96"/>
                <a:gd name="T15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" h="80">
                  <a:moveTo>
                    <a:pt x="94" y="80"/>
                  </a:moveTo>
                  <a:cubicBezTo>
                    <a:pt x="94" y="80"/>
                    <a:pt x="93" y="79"/>
                    <a:pt x="93" y="79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95" y="76"/>
                    <a:pt x="95" y="76"/>
                    <a:pt x="95" y="76"/>
                  </a:cubicBezTo>
                  <a:cubicBezTo>
                    <a:pt x="96" y="77"/>
                    <a:pt x="96" y="78"/>
                    <a:pt x="96" y="79"/>
                  </a:cubicBezTo>
                  <a:cubicBezTo>
                    <a:pt x="95" y="79"/>
                    <a:pt x="95" y="80"/>
                    <a:pt x="94" y="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0" name="Freeform 60"/>
          <p:cNvSpPr>
            <a:spLocks noEditPoints="1"/>
          </p:cNvSpPr>
          <p:nvPr/>
        </p:nvSpPr>
        <p:spPr bwMode="auto">
          <a:xfrm>
            <a:off x="398353" y="6111462"/>
            <a:ext cx="421270" cy="421243"/>
          </a:xfrm>
          <a:custGeom>
            <a:avLst/>
            <a:gdLst>
              <a:gd name="T0" fmla="*/ 254 w 128"/>
              <a:gd name="T1" fmla="*/ 2 h 128"/>
              <a:gd name="T2" fmla="*/ 250 w 128"/>
              <a:gd name="T3" fmla="*/ 0 h 128"/>
              <a:gd name="T4" fmla="*/ 246 w 128"/>
              <a:gd name="T5" fmla="*/ 2 h 128"/>
              <a:gd name="T6" fmla="*/ 4 w 128"/>
              <a:gd name="T7" fmla="*/ 163 h 128"/>
              <a:gd name="T8" fmla="*/ 0 w 128"/>
              <a:gd name="T9" fmla="*/ 169 h 128"/>
              <a:gd name="T10" fmla="*/ 6 w 128"/>
              <a:gd name="T11" fmla="*/ 177 h 128"/>
              <a:gd name="T12" fmla="*/ 69 w 128"/>
              <a:gd name="T13" fmla="*/ 202 h 128"/>
              <a:gd name="T14" fmla="*/ 99 w 128"/>
              <a:gd name="T15" fmla="*/ 254 h 128"/>
              <a:gd name="T16" fmla="*/ 105 w 128"/>
              <a:gd name="T17" fmla="*/ 258 h 128"/>
              <a:gd name="T18" fmla="*/ 105 w 128"/>
              <a:gd name="T19" fmla="*/ 258 h 128"/>
              <a:gd name="T20" fmla="*/ 111 w 128"/>
              <a:gd name="T21" fmla="*/ 254 h 128"/>
              <a:gd name="T22" fmla="*/ 129 w 128"/>
              <a:gd name="T23" fmla="*/ 226 h 128"/>
              <a:gd name="T24" fmla="*/ 208 w 128"/>
              <a:gd name="T25" fmla="*/ 258 h 128"/>
              <a:gd name="T26" fmla="*/ 210 w 128"/>
              <a:gd name="T27" fmla="*/ 258 h 128"/>
              <a:gd name="T28" fmla="*/ 214 w 128"/>
              <a:gd name="T29" fmla="*/ 256 h 128"/>
              <a:gd name="T30" fmla="*/ 218 w 128"/>
              <a:gd name="T31" fmla="*/ 252 h 128"/>
              <a:gd name="T32" fmla="*/ 258 w 128"/>
              <a:gd name="T33" fmla="*/ 10 h 128"/>
              <a:gd name="T34" fmla="*/ 254 w 128"/>
              <a:gd name="T35" fmla="*/ 2 h 128"/>
              <a:gd name="T36" fmla="*/ 26 w 128"/>
              <a:gd name="T37" fmla="*/ 167 h 128"/>
              <a:gd name="T38" fmla="*/ 212 w 128"/>
              <a:gd name="T39" fmla="*/ 42 h 128"/>
              <a:gd name="T40" fmla="*/ 77 w 128"/>
              <a:gd name="T41" fmla="*/ 187 h 128"/>
              <a:gd name="T42" fmla="*/ 75 w 128"/>
              <a:gd name="T43" fmla="*/ 187 h 128"/>
              <a:gd name="T44" fmla="*/ 26 w 128"/>
              <a:gd name="T45" fmla="*/ 167 h 128"/>
              <a:gd name="T46" fmla="*/ 83 w 128"/>
              <a:gd name="T47" fmla="*/ 194 h 128"/>
              <a:gd name="T48" fmla="*/ 83 w 128"/>
              <a:gd name="T49" fmla="*/ 194 h 128"/>
              <a:gd name="T50" fmla="*/ 236 w 128"/>
              <a:gd name="T51" fmla="*/ 30 h 128"/>
              <a:gd name="T52" fmla="*/ 105 w 128"/>
              <a:gd name="T53" fmla="*/ 234 h 128"/>
              <a:gd name="T54" fmla="*/ 83 w 128"/>
              <a:gd name="T55" fmla="*/ 194 h 128"/>
              <a:gd name="T56" fmla="*/ 204 w 128"/>
              <a:gd name="T57" fmla="*/ 238 h 128"/>
              <a:gd name="T58" fmla="*/ 135 w 128"/>
              <a:gd name="T59" fmla="*/ 212 h 128"/>
              <a:gd name="T60" fmla="*/ 129 w 128"/>
              <a:gd name="T61" fmla="*/ 210 h 128"/>
              <a:gd name="T62" fmla="*/ 236 w 128"/>
              <a:gd name="T63" fmla="*/ 46 h 128"/>
              <a:gd name="T64" fmla="*/ 204 w 128"/>
              <a:gd name="T65" fmla="*/ 238 h 12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28" h="128">
                <a:moveTo>
                  <a:pt x="126" y="1"/>
                </a:moveTo>
                <a:cubicBezTo>
                  <a:pt x="126" y="0"/>
                  <a:pt x="125" y="0"/>
                  <a:pt x="124" y="0"/>
                </a:cubicBezTo>
                <a:cubicBezTo>
                  <a:pt x="123" y="0"/>
                  <a:pt x="122" y="0"/>
                  <a:pt x="122" y="1"/>
                </a:cubicBezTo>
                <a:cubicBezTo>
                  <a:pt x="2" y="81"/>
                  <a:pt x="2" y="81"/>
                  <a:pt x="2" y="81"/>
                </a:cubicBezTo>
                <a:cubicBezTo>
                  <a:pt x="1" y="81"/>
                  <a:pt x="0" y="83"/>
                  <a:pt x="0" y="84"/>
                </a:cubicBezTo>
                <a:cubicBezTo>
                  <a:pt x="0" y="86"/>
                  <a:pt x="1" y="87"/>
                  <a:pt x="3" y="88"/>
                </a:cubicBezTo>
                <a:cubicBezTo>
                  <a:pt x="34" y="100"/>
                  <a:pt x="34" y="100"/>
                  <a:pt x="34" y="100"/>
                </a:cubicBezTo>
                <a:cubicBezTo>
                  <a:pt x="49" y="126"/>
                  <a:pt x="49" y="126"/>
                  <a:pt x="49" y="126"/>
                </a:cubicBezTo>
                <a:cubicBezTo>
                  <a:pt x="49" y="127"/>
                  <a:pt x="51" y="128"/>
                  <a:pt x="52" y="128"/>
                </a:cubicBezTo>
                <a:cubicBezTo>
                  <a:pt x="52" y="128"/>
                  <a:pt x="52" y="128"/>
                  <a:pt x="52" y="128"/>
                </a:cubicBezTo>
                <a:cubicBezTo>
                  <a:pt x="53" y="128"/>
                  <a:pt x="55" y="127"/>
                  <a:pt x="55" y="126"/>
                </a:cubicBezTo>
                <a:cubicBezTo>
                  <a:pt x="64" y="112"/>
                  <a:pt x="64" y="112"/>
                  <a:pt x="64" y="112"/>
                </a:cubicBezTo>
                <a:cubicBezTo>
                  <a:pt x="103" y="128"/>
                  <a:pt x="103" y="128"/>
                  <a:pt x="103" y="128"/>
                </a:cubicBezTo>
                <a:cubicBezTo>
                  <a:pt x="103" y="128"/>
                  <a:pt x="103" y="128"/>
                  <a:pt x="104" y="128"/>
                </a:cubicBezTo>
                <a:cubicBezTo>
                  <a:pt x="105" y="128"/>
                  <a:pt x="105" y="128"/>
                  <a:pt x="106" y="127"/>
                </a:cubicBezTo>
                <a:cubicBezTo>
                  <a:pt x="107" y="127"/>
                  <a:pt x="108" y="126"/>
                  <a:pt x="108" y="125"/>
                </a:cubicBezTo>
                <a:cubicBezTo>
                  <a:pt x="128" y="5"/>
                  <a:pt x="128" y="5"/>
                  <a:pt x="128" y="5"/>
                </a:cubicBezTo>
                <a:cubicBezTo>
                  <a:pt x="128" y="3"/>
                  <a:pt x="128" y="2"/>
                  <a:pt x="126" y="1"/>
                </a:cubicBezTo>
                <a:close/>
                <a:moveTo>
                  <a:pt x="13" y="83"/>
                </a:moveTo>
                <a:cubicBezTo>
                  <a:pt x="105" y="21"/>
                  <a:pt x="105" y="21"/>
                  <a:pt x="105" y="21"/>
                </a:cubicBezTo>
                <a:cubicBezTo>
                  <a:pt x="38" y="93"/>
                  <a:pt x="38" y="93"/>
                  <a:pt x="38" y="93"/>
                </a:cubicBezTo>
                <a:cubicBezTo>
                  <a:pt x="37" y="93"/>
                  <a:pt x="37" y="93"/>
                  <a:pt x="37" y="93"/>
                </a:cubicBezTo>
                <a:lnTo>
                  <a:pt x="13" y="83"/>
                </a:lnTo>
                <a:close/>
                <a:moveTo>
                  <a:pt x="41" y="96"/>
                </a:moveTo>
                <a:cubicBezTo>
                  <a:pt x="41" y="96"/>
                  <a:pt x="41" y="96"/>
                  <a:pt x="41" y="96"/>
                </a:cubicBezTo>
                <a:cubicBezTo>
                  <a:pt x="117" y="15"/>
                  <a:pt x="117" y="15"/>
                  <a:pt x="117" y="15"/>
                </a:cubicBezTo>
                <a:cubicBezTo>
                  <a:pt x="52" y="116"/>
                  <a:pt x="52" y="116"/>
                  <a:pt x="52" y="116"/>
                </a:cubicBezTo>
                <a:lnTo>
                  <a:pt x="41" y="96"/>
                </a:lnTo>
                <a:close/>
                <a:moveTo>
                  <a:pt x="101" y="118"/>
                </a:moveTo>
                <a:cubicBezTo>
                  <a:pt x="67" y="105"/>
                  <a:pt x="67" y="105"/>
                  <a:pt x="67" y="105"/>
                </a:cubicBezTo>
                <a:cubicBezTo>
                  <a:pt x="66" y="104"/>
                  <a:pt x="65" y="104"/>
                  <a:pt x="64" y="104"/>
                </a:cubicBezTo>
                <a:cubicBezTo>
                  <a:pt x="117" y="23"/>
                  <a:pt x="117" y="23"/>
                  <a:pt x="117" y="23"/>
                </a:cubicBezTo>
                <a:lnTo>
                  <a:pt x="101" y="1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7158038" y="0"/>
            <a:ext cx="5033962" cy="6858000"/>
          </a:xfrm>
          <a:prstGeom prst="triangle">
            <a:avLst>
              <a:gd name="adj" fmla="val 100000"/>
            </a:avLst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636" y="392906"/>
            <a:ext cx="3606635" cy="60721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6" name="Group 25"/>
          <p:cNvGrpSpPr/>
          <p:nvPr/>
        </p:nvGrpSpPr>
        <p:grpSpPr>
          <a:xfrm>
            <a:off x="1225333" y="5835289"/>
            <a:ext cx="639703" cy="733064"/>
            <a:chOff x="4241686" y="1432184"/>
            <a:chExt cx="312323" cy="357905"/>
          </a:xfrm>
          <a:solidFill>
            <a:schemeClr val="bg1"/>
          </a:solidFill>
        </p:grpSpPr>
        <p:sp>
          <p:nvSpPr>
            <p:cNvPr id="22" name="Freeform 132"/>
            <p:cNvSpPr>
              <a:spLocks noEditPoints="1"/>
            </p:cNvSpPr>
            <p:nvPr/>
          </p:nvSpPr>
          <p:spPr bwMode="auto">
            <a:xfrm>
              <a:off x="4241686" y="1432184"/>
              <a:ext cx="312323" cy="357905"/>
            </a:xfrm>
            <a:custGeom>
              <a:avLst/>
              <a:gdLst>
                <a:gd name="T0" fmla="*/ 226 w 112"/>
                <a:gd name="T1" fmla="*/ 55 h 128"/>
                <a:gd name="T2" fmla="*/ 202 w 112"/>
                <a:gd name="T3" fmla="*/ 32 h 128"/>
                <a:gd name="T4" fmla="*/ 178 w 112"/>
                <a:gd name="T5" fmla="*/ 32 h 128"/>
                <a:gd name="T6" fmla="*/ 178 w 112"/>
                <a:gd name="T7" fmla="*/ 24 h 128"/>
                <a:gd name="T8" fmla="*/ 178 w 112"/>
                <a:gd name="T9" fmla="*/ 24 h 128"/>
                <a:gd name="T10" fmla="*/ 153 w 112"/>
                <a:gd name="T11" fmla="*/ 0 h 128"/>
                <a:gd name="T12" fmla="*/ 73 w 112"/>
                <a:gd name="T13" fmla="*/ 0 h 128"/>
                <a:gd name="T14" fmla="*/ 48 w 112"/>
                <a:gd name="T15" fmla="*/ 24 h 128"/>
                <a:gd name="T16" fmla="*/ 48 w 112"/>
                <a:gd name="T17" fmla="*/ 24 h 128"/>
                <a:gd name="T18" fmla="*/ 48 w 112"/>
                <a:gd name="T19" fmla="*/ 32 h 128"/>
                <a:gd name="T20" fmla="*/ 24 w 112"/>
                <a:gd name="T21" fmla="*/ 32 h 128"/>
                <a:gd name="T22" fmla="*/ 0 w 112"/>
                <a:gd name="T23" fmla="*/ 55 h 128"/>
                <a:gd name="T24" fmla="*/ 0 w 112"/>
                <a:gd name="T25" fmla="*/ 55 h 128"/>
                <a:gd name="T26" fmla="*/ 0 w 112"/>
                <a:gd name="T27" fmla="*/ 65 h 128"/>
                <a:gd name="T28" fmla="*/ 0 w 112"/>
                <a:gd name="T29" fmla="*/ 73 h 128"/>
                <a:gd name="T30" fmla="*/ 16 w 112"/>
                <a:gd name="T31" fmla="*/ 89 h 128"/>
                <a:gd name="T32" fmla="*/ 16 w 112"/>
                <a:gd name="T33" fmla="*/ 89 h 128"/>
                <a:gd name="T34" fmla="*/ 16 w 112"/>
                <a:gd name="T35" fmla="*/ 227 h 128"/>
                <a:gd name="T36" fmla="*/ 48 w 112"/>
                <a:gd name="T37" fmla="*/ 259 h 128"/>
                <a:gd name="T38" fmla="*/ 178 w 112"/>
                <a:gd name="T39" fmla="*/ 259 h 128"/>
                <a:gd name="T40" fmla="*/ 210 w 112"/>
                <a:gd name="T41" fmla="*/ 227 h 128"/>
                <a:gd name="T42" fmla="*/ 210 w 112"/>
                <a:gd name="T43" fmla="*/ 89 h 128"/>
                <a:gd name="T44" fmla="*/ 210 w 112"/>
                <a:gd name="T45" fmla="*/ 89 h 128"/>
                <a:gd name="T46" fmla="*/ 226 w 112"/>
                <a:gd name="T47" fmla="*/ 73 h 128"/>
                <a:gd name="T48" fmla="*/ 226 w 112"/>
                <a:gd name="T49" fmla="*/ 65 h 128"/>
                <a:gd name="T50" fmla="*/ 226 w 112"/>
                <a:gd name="T51" fmla="*/ 55 h 128"/>
                <a:gd name="T52" fmla="*/ 65 w 112"/>
                <a:gd name="T53" fmla="*/ 24 h 128"/>
                <a:gd name="T54" fmla="*/ 73 w 112"/>
                <a:gd name="T55" fmla="*/ 16 h 128"/>
                <a:gd name="T56" fmla="*/ 153 w 112"/>
                <a:gd name="T57" fmla="*/ 16 h 128"/>
                <a:gd name="T58" fmla="*/ 161 w 112"/>
                <a:gd name="T59" fmla="*/ 24 h 128"/>
                <a:gd name="T60" fmla="*/ 161 w 112"/>
                <a:gd name="T61" fmla="*/ 32 h 128"/>
                <a:gd name="T62" fmla="*/ 65 w 112"/>
                <a:gd name="T63" fmla="*/ 32 h 128"/>
                <a:gd name="T64" fmla="*/ 65 w 112"/>
                <a:gd name="T65" fmla="*/ 24 h 128"/>
                <a:gd name="T66" fmla="*/ 194 w 112"/>
                <a:gd name="T67" fmla="*/ 227 h 128"/>
                <a:gd name="T68" fmla="*/ 178 w 112"/>
                <a:gd name="T69" fmla="*/ 243 h 128"/>
                <a:gd name="T70" fmla="*/ 48 w 112"/>
                <a:gd name="T71" fmla="*/ 243 h 128"/>
                <a:gd name="T72" fmla="*/ 32 w 112"/>
                <a:gd name="T73" fmla="*/ 227 h 128"/>
                <a:gd name="T74" fmla="*/ 32 w 112"/>
                <a:gd name="T75" fmla="*/ 89 h 128"/>
                <a:gd name="T76" fmla="*/ 194 w 112"/>
                <a:gd name="T77" fmla="*/ 89 h 128"/>
                <a:gd name="T78" fmla="*/ 194 w 112"/>
                <a:gd name="T79" fmla="*/ 227 h 128"/>
                <a:gd name="T80" fmla="*/ 210 w 112"/>
                <a:gd name="T81" fmla="*/ 65 h 128"/>
                <a:gd name="T82" fmla="*/ 210 w 112"/>
                <a:gd name="T83" fmla="*/ 73 h 128"/>
                <a:gd name="T84" fmla="*/ 16 w 112"/>
                <a:gd name="T85" fmla="*/ 73 h 128"/>
                <a:gd name="T86" fmla="*/ 16 w 112"/>
                <a:gd name="T87" fmla="*/ 65 h 128"/>
                <a:gd name="T88" fmla="*/ 16 w 112"/>
                <a:gd name="T89" fmla="*/ 57 h 128"/>
                <a:gd name="T90" fmla="*/ 24 w 112"/>
                <a:gd name="T91" fmla="*/ 49 h 128"/>
                <a:gd name="T92" fmla="*/ 202 w 112"/>
                <a:gd name="T93" fmla="*/ 49 h 128"/>
                <a:gd name="T94" fmla="*/ 210 w 112"/>
                <a:gd name="T95" fmla="*/ 57 h 128"/>
                <a:gd name="T96" fmla="*/ 210 w 112"/>
                <a:gd name="T97" fmla="*/ 65 h 12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2" h="128">
                  <a:moveTo>
                    <a:pt x="112" y="27"/>
                  </a:moveTo>
                  <a:cubicBezTo>
                    <a:pt x="112" y="21"/>
                    <a:pt x="106" y="16"/>
                    <a:pt x="100" y="16"/>
                  </a:cubicBezTo>
                  <a:cubicBezTo>
                    <a:pt x="88" y="16"/>
                    <a:pt x="88" y="16"/>
                    <a:pt x="88" y="16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5"/>
                    <a:pt x="83" y="0"/>
                    <a:pt x="7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29" y="0"/>
                    <a:pt x="24" y="5"/>
                    <a:pt x="24" y="12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6" y="16"/>
                    <a:pt x="0" y="21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40"/>
                    <a:pt x="4" y="44"/>
                    <a:pt x="8" y="44"/>
                  </a:cubicBezTo>
                  <a:cubicBezTo>
                    <a:pt x="8" y="44"/>
                    <a:pt x="8" y="44"/>
                    <a:pt x="8" y="44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21"/>
                    <a:pt x="15" y="128"/>
                    <a:pt x="24" y="128"/>
                  </a:cubicBezTo>
                  <a:cubicBezTo>
                    <a:pt x="88" y="128"/>
                    <a:pt x="88" y="128"/>
                    <a:pt x="88" y="128"/>
                  </a:cubicBezTo>
                  <a:cubicBezTo>
                    <a:pt x="97" y="128"/>
                    <a:pt x="104" y="121"/>
                    <a:pt x="104" y="112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8" y="44"/>
                    <a:pt x="112" y="40"/>
                    <a:pt x="112" y="36"/>
                  </a:cubicBezTo>
                  <a:cubicBezTo>
                    <a:pt x="112" y="32"/>
                    <a:pt x="112" y="32"/>
                    <a:pt x="112" y="32"/>
                  </a:cubicBezTo>
                  <a:cubicBezTo>
                    <a:pt x="112" y="27"/>
                    <a:pt x="112" y="27"/>
                    <a:pt x="112" y="27"/>
                  </a:cubicBezTo>
                  <a:close/>
                  <a:moveTo>
                    <a:pt x="32" y="12"/>
                  </a:moveTo>
                  <a:cubicBezTo>
                    <a:pt x="32" y="10"/>
                    <a:pt x="34" y="8"/>
                    <a:pt x="36" y="8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8" y="8"/>
                    <a:pt x="80" y="10"/>
                    <a:pt x="80" y="12"/>
                  </a:cubicBezTo>
                  <a:cubicBezTo>
                    <a:pt x="80" y="16"/>
                    <a:pt x="80" y="16"/>
                    <a:pt x="80" y="16"/>
                  </a:cubicBezTo>
                  <a:cubicBezTo>
                    <a:pt x="32" y="16"/>
                    <a:pt x="32" y="16"/>
                    <a:pt x="32" y="16"/>
                  </a:cubicBezTo>
                  <a:lnTo>
                    <a:pt x="32" y="12"/>
                  </a:lnTo>
                  <a:close/>
                  <a:moveTo>
                    <a:pt x="96" y="112"/>
                  </a:moveTo>
                  <a:cubicBezTo>
                    <a:pt x="96" y="116"/>
                    <a:pt x="92" y="120"/>
                    <a:pt x="88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0" y="120"/>
                    <a:pt x="16" y="116"/>
                    <a:pt x="16" y="112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96" y="44"/>
                    <a:pt x="96" y="44"/>
                    <a:pt x="96" y="44"/>
                  </a:cubicBezTo>
                  <a:lnTo>
                    <a:pt x="96" y="112"/>
                  </a:lnTo>
                  <a:close/>
                  <a:moveTo>
                    <a:pt x="104" y="32"/>
                  </a:moveTo>
                  <a:cubicBezTo>
                    <a:pt x="104" y="36"/>
                    <a:pt x="104" y="36"/>
                    <a:pt x="104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26"/>
                    <a:pt x="10" y="24"/>
                    <a:pt x="12" y="24"/>
                  </a:cubicBezTo>
                  <a:cubicBezTo>
                    <a:pt x="100" y="24"/>
                    <a:pt x="100" y="24"/>
                    <a:pt x="100" y="24"/>
                  </a:cubicBezTo>
                  <a:cubicBezTo>
                    <a:pt x="102" y="24"/>
                    <a:pt x="104" y="26"/>
                    <a:pt x="104" y="28"/>
                  </a:cubicBezTo>
                  <a:lnTo>
                    <a:pt x="10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33"/>
            <p:cNvSpPr>
              <a:spLocks noEditPoints="1"/>
            </p:cNvSpPr>
            <p:nvPr/>
          </p:nvSpPr>
          <p:spPr bwMode="auto">
            <a:xfrm>
              <a:off x="4309402" y="1577280"/>
              <a:ext cx="44223" cy="167206"/>
            </a:xfrm>
            <a:custGeom>
              <a:avLst/>
              <a:gdLst>
                <a:gd name="T0" fmla="*/ 8 w 16"/>
                <a:gd name="T1" fmla="*/ 121 h 60"/>
                <a:gd name="T2" fmla="*/ 24 w 16"/>
                <a:gd name="T3" fmla="*/ 121 h 60"/>
                <a:gd name="T4" fmla="*/ 32 w 16"/>
                <a:gd name="T5" fmla="*/ 113 h 60"/>
                <a:gd name="T6" fmla="*/ 32 w 16"/>
                <a:gd name="T7" fmla="*/ 8 h 60"/>
                <a:gd name="T8" fmla="*/ 24 w 16"/>
                <a:gd name="T9" fmla="*/ 0 h 60"/>
                <a:gd name="T10" fmla="*/ 8 w 16"/>
                <a:gd name="T11" fmla="*/ 0 h 60"/>
                <a:gd name="T12" fmla="*/ 0 w 16"/>
                <a:gd name="T13" fmla="*/ 8 h 60"/>
                <a:gd name="T14" fmla="*/ 0 w 16"/>
                <a:gd name="T15" fmla="*/ 113 h 60"/>
                <a:gd name="T16" fmla="*/ 8 w 16"/>
                <a:gd name="T17" fmla="*/ 121 h 60"/>
                <a:gd name="T18" fmla="*/ 8 w 16"/>
                <a:gd name="T19" fmla="*/ 8 h 60"/>
                <a:gd name="T20" fmla="*/ 24 w 16"/>
                <a:gd name="T21" fmla="*/ 8 h 60"/>
                <a:gd name="T22" fmla="*/ 24 w 16"/>
                <a:gd name="T23" fmla="*/ 113 h 60"/>
                <a:gd name="T24" fmla="*/ 8 w 16"/>
                <a:gd name="T25" fmla="*/ 113 h 60"/>
                <a:gd name="T26" fmla="*/ 8 w 16"/>
                <a:gd name="T27" fmla="*/ 8 h 6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60">
                  <a:moveTo>
                    <a:pt x="4" y="60"/>
                  </a:moveTo>
                  <a:cubicBezTo>
                    <a:pt x="12" y="60"/>
                    <a:pt x="12" y="60"/>
                    <a:pt x="12" y="60"/>
                  </a:cubicBezTo>
                  <a:cubicBezTo>
                    <a:pt x="14" y="60"/>
                    <a:pt x="16" y="58"/>
                    <a:pt x="16" y="56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8"/>
                    <a:pt x="2" y="60"/>
                    <a:pt x="4" y="60"/>
                  </a:cubicBezTo>
                  <a:close/>
                  <a:moveTo>
                    <a:pt x="4" y="4"/>
                  </a:moveTo>
                  <a:cubicBezTo>
                    <a:pt x="12" y="4"/>
                    <a:pt x="12" y="4"/>
                    <a:pt x="12" y="4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4" y="56"/>
                    <a:pt x="4" y="56"/>
                    <a:pt x="4" y="56"/>
                  </a:cubicBezTo>
                  <a:lnTo>
                    <a:pt x="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34"/>
            <p:cNvSpPr>
              <a:spLocks noEditPoints="1"/>
            </p:cNvSpPr>
            <p:nvPr/>
          </p:nvSpPr>
          <p:spPr bwMode="auto">
            <a:xfrm>
              <a:off x="4375737" y="1577280"/>
              <a:ext cx="44223" cy="167206"/>
            </a:xfrm>
            <a:custGeom>
              <a:avLst/>
              <a:gdLst>
                <a:gd name="T0" fmla="*/ 8 w 16"/>
                <a:gd name="T1" fmla="*/ 121 h 60"/>
                <a:gd name="T2" fmla="*/ 24 w 16"/>
                <a:gd name="T3" fmla="*/ 121 h 60"/>
                <a:gd name="T4" fmla="*/ 32 w 16"/>
                <a:gd name="T5" fmla="*/ 113 h 60"/>
                <a:gd name="T6" fmla="*/ 32 w 16"/>
                <a:gd name="T7" fmla="*/ 8 h 60"/>
                <a:gd name="T8" fmla="*/ 24 w 16"/>
                <a:gd name="T9" fmla="*/ 0 h 60"/>
                <a:gd name="T10" fmla="*/ 8 w 16"/>
                <a:gd name="T11" fmla="*/ 0 h 60"/>
                <a:gd name="T12" fmla="*/ 0 w 16"/>
                <a:gd name="T13" fmla="*/ 8 h 60"/>
                <a:gd name="T14" fmla="*/ 0 w 16"/>
                <a:gd name="T15" fmla="*/ 113 h 60"/>
                <a:gd name="T16" fmla="*/ 8 w 16"/>
                <a:gd name="T17" fmla="*/ 121 h 60"/>
                <a:gd name="T18" fmla="*/ 8 w 16"/>
                <a:gd name="T19" fmla="*/ 8 h 60"/>
                <a:gd name="T20" fmla="*/ 24 w 16"/>
                <a:gd name="T21" fmla="*/ 8 h 60"/>
                <a:gd name="T22" fmla="*/ 24 w 16"/>
                <a:gd name="T23" fmla="*/ 113 h 60"/>
                <a:gd name="T24" fmla="*/ 8 w 16"/>
                <a:gd name="T25" fmla="*/ 113 h 60"/>
                <a:gd name="T26" fmla="*/ 8 w 16"/>
                <a:gd name="T27" fmla="*/ 8 h 6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60">
                  <a:moveTo>
                    <a:pt x="4" y="60"/>
                  </a:moveTo>
                  <a:cubicBezTo>
                    <a:pt x="12" y="60"/>
                    <a:pt x="12" y="60"/>
                    <a:pt x="12" y="60"/>
                  </a:cubicBezTo>
                  <a:cubicBezTo>
                    <a:pt x="14" y="60"/>
                    <a:pt x="16" y="58"/>
                    <a:pt x="16" y="56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8"/>
                    <a:pt x="2" y="60"/>
                    <a:pt x="4" y="60"/>
                  </a:cubicBezTo>
                  <a:close/>
                  <a:moveTo>
                    <a:pt x="4" y="4"/>
                  </a:moveTo>
                  <a:cubicBezTo>
                    <a:pt x="12" y="4"/>
                    <a:pt x="12" y="4"/>
                    <a:pt x="12" y="4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4" y="56"/>
                    <a:pt x="4" y="56"/>
                    <a:pt x="4" y="56"/>
                  </a:cubicBezTo>
                  <a:lnTo>
                    <a:pt x="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135"/>
            <p:cNvSpPr>
              <a:spLocks noEditPoints="1"/>
            </p:cNvSpPr>
            <p:nvPr/>
          </p:nvSpPr>
          <p:spPr bwMode="auto">
            <a:xfrm>
              <a:off x="4443453" y="1577280"/>
              <a:ext cx="44223" cy="167206"/>
            </a:xfrm>
            <a:custGeom>
              <a:avLst/>
              <a:gdLst>
                <a:gd name="T0" fmla="*/ 8 w 16"/>
                <a:gd name="T1" fmla="*/ 121 h 60"/>
                <a:gd name="T2" fmla="*/ 24 w 16"/>
                <a:gd name="T3" fmla="*/ 121 h 60"/>
                <a:gd name="T4" fmla="*/ 32 w 16"/>
                <a:gd name="T5" fmla="*/ 113 h 60"/>
                <a:gd name="T6" fmla="*/ 32 w 16"/>
                <a:gd name="T7" fmla="*/ 8 h 60"/>
                <a:gd name="T8" fmla="*/ 24 w 16"/>
                <a:gd name="T9" fmla="*/ 0 h 60"/>
                <a:gd name="T10" fmla="*/ 8 w 16"/>
                <a:gd name="T11" fmla="*/ 0 h 60"/>
                <a:gd name="T12" fmla="*/ 0 w 16"/>
                <a:gd name="T13" fmla="*/ 8 h 60"/>
                <a:gd name="T14" fmla="*/ 0 w 16"/>
                <a:gd name="T15" fmla="*/ 113 h 60"/>
                <a:gd name="T16" fmla="*/ 8 w 16"/>
                <a:gd name="T17" fmla="*/ 121 h 60"/>
                <a:gd name="T18" fmla="*/ 8 w 16"/>
                <a:gd name="T19" fmla="*/ 8 h 60"/>
                <a:gd name="T20" fmla="*/ 24 w 16"/>
                <a:gd name="T21" fmla="*/ 8 h 60"/>
                <a:gd name="T22" fmla="*/ 24 w 16"/>
                <a:gd name="T23" fmla="*/ 113 h 60"/>
                <a:gd name="T24" fmla="*/ 8 w 16"/>
                <a:gd name="T25" fmla="*/ 113 h 60"/>
                <a:gd name="T26" fmla="*/ 8 w 16"/>
                <a:gd name="T27" fmla="*/ 8 h 6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60">
                  <a:moveTo>
                    <a:pt x="4" y="60"/>
                  </a:moveTo>
                  <a:cubicBezTo>
                    <a:pt x="12" y="60"/>
                    <a:pt x="12" y="60"/>
                    <a:pt x="12" y="60"/>
                  </a:cubicBezTo>
                  <a:cubicBezTo>
                    <a:pt x="14" y="60"/>
                    <a:pt x="16" y="58"/>
                    <a:pt x="16" y="56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8"/>
                    <a:pt x="2" y="60"/>
                    <a:pt x="4" y="60"/>
                  </a:cubicBezTo>
                  <a:close/>
                  <a:moveTo>
                    <a:pt x="4" y="4"/>
                  </a:moveTo>
                  <a:cubicBezTo>
                    <a:pt x="12" y="4"/>
                    <a:pt x="12" y="4"/>
                    <a:pt x="12" y="4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4" y="56"/>
                    <a:pt x="4" y="56"/>
                    <a:pt x="4" y="56"/>
                  </a:cubicBezTo>
                  <a:lnTo>
                    <a:pt x="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" name="Shape 472"/>
          <p:cNvGrpSpPr/>
          <p:nvPr/>
        </p:nvGrpSpPr>
        <p:grpSpPr>
          <a:xfrm>
            <a:off x="2155460" y="5523144"/>
            <a:ext cx="957661" cy="957661"/>
            <a:chOff x="2594325" y="1627175"/>
            <a:chExt cx="440850" cy="440850"/>
          </a:xfrm>
        </p:grpSpPr>
        <p:sp>
          <p:nvSpPr>
            <p:cNvPr id="28" name="Shape 473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0" t="0" r="0" b="0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474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0" t="0" r="0" b="0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" name="Shape 475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0" t="0" r="0" b="0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1" name="Shape 411"/>
          <p:cNvGrpSpPr/>
          <p:nvPr/>
        </p:nvGrpSpPr>
        <p:grpSpPr>
          <a:xfrm>
            <a:off x="1817017" y="5401805"/>
            <a:ext cx="336908" cy="330261"/>
            <a:chOff x="5983625" y="301625"/>
            <a:chExt cx="403000" cy="395050"/>
          </a:xfrm>
        </p:grpSpPr>
        <p:sp>
          <p:nvSpPr>
            <p:cNvPr id="32" name="Shape 412"/>
            <p:cNvSpPr/>
            <p:nvPr/>
          </p:nvSpPr>
          <p:spPr>
            <a:xfrm>
              <a:off x="5983625" y="319925"/>
              <a:ext cx="403000" cy="67200"/>
            </a:xfrm>
            <a:custGeom>
              <a:avLst/>
              <a:gdLst/>
              <a:ahLst/>
              <a:cxnLst/>
              <a:rect l="0" t="0" r="0" b="0"/>
              <a:pathLst>
                <a:path w="16120" h="2688" extrusionOk="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413"/>
            <p:cNvSpPr/>
            <p:nvPr/>
          </p:nvSpPr>
          <p:spPr>
            <a:xfrm>
              <a:off x="5983625" y="664900"/>
              <a:ext cx="403000" cy="31775"/>
            </a:xfrm>
            <a:custGeom>
              <a:avLst/>
              <a:gdLst/>
              <a:ahLst/>
              <a:cxnLst/>
              <a:rect l="0" t="0" r="0" b="0"/>
              <a:pathLst>
                <a:path w="16120" h="1271" extrusionOk="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414"/>
            <p:cNvSpPr/>
            <p:nvPr/>
          </p:nvSpPr>
          <p:spPr>
            <a:xfrm>
              <a:off x="6041025" y="301625"/>
              <a:ext cx="29325" cy="63500"/>
            </a:xfrm>
            <a:custGeom>
              <a:avLst/>
              <a:gdLst/>
              <a:ahLst/>
              <a:cxnLst/>
              <a:rect l="0" t="0" r="0" b="0"/>
              <a:pathLst>
                <a:path w="1173" h="2540" extrusionOk="0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415"/>
            <p:cNvSpPr/>
            <p:nvPr/>
          </p:nvSpPr>
          <p:spPr>
            <a:xfrm>
              <a:off x="6297450" y="301625"/>
              <a:ext cx="29350" cy="63500"/>
            </a:xfrm>
            <a:custGeom>
              <a:avLst/>
              <a:gdLst/>
              <a:ahLst/>
              <a:cxnLst/>
              <a:rect l="0" t="0" r="0" b="0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" name="Shape 416"/>
            <p:cNvSpPr/>
            <p:nvPr/>
          </p:nvSpPr>
          <p:spPr>
            <a:xfrm>
              <a:off x="6097200" y="509200"/>
              <a:ext cx="50700" cy="53775"/>
            </a:xfrm>
            <a:custGeom>
              <a:avLst/>
              <a:gdLst/>
              <a:ahLst/>
              <a:cxnLst/>
              <a:rect l="0" t="0" r="0" b="0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" name="Shape 417"/>
            <p:cNvSpPr/>
            <p:nvPr/>
          </p:nvSpPr>
          <p:spPr>
            <a:xfrm>
              <a:off x="6097200" y="448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418"/>
            <p:cNvSpPr/>
            <p:nvPr/>
          </p:nvSpPr>
          <p:spPr>
            <a:xfrm>
              <a:off x="6097200" y="575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" name="Shape 419"/>
            <p:cNvSpPr/>
            <p:nvPr/>
          </p:nvSpPr>
          <p:spPr>
            <a:xfrm>
              <a:off x="6160075" y="575150"/>
              <a:ext cx="50100" cy="48875"/>
            </a:xfrm>
            <a:custGeom>
              <a:avLst/>
              <a:gdLst/>
              <a:ahLst/>
              <a:cxnLst/>
              <a:rect l="0" t="0" r="0" b="0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20"/>
            <p:cNvSpPr/>
            <p:nvPr/>
          </p:nvSpPr>
          <p:spPr>
            <a:xfrm>
              <a:off x="6034300" y="509200"/>
              <a:ext cx="50700" cy="53775"/>
            </a:xfrm>
            <a:custGeom>
              <a:avLst/>
              <a:gdLst/>
              <a:ahLst/>
              <a:cxnLst/>
              <a:rect l="0" t="0" r="0" b="0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21"/>
            <p:cNvSpPr/>
            <p:nvPr/>
          </p:nvSpPr>
          <p:spPr>
            <a:xfrm>
              <a:off x="6034300" y="575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2"/>
            <p:cNvSpPr/>
            <p:nvPr/>
          </p:nvSpPr>
          <p:spPr>
            <a:xfrm>
              <a:off x="6034300" y="448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" name="Shape 423"/>
            <p:cNvSpPr/>
            <p:nvPr/>
          </p:nvSpPr>
          <p:spPr>
            <a:xfrm>
              <a:off x="6160075" y="509200"/>
              <a:ext cx="50100" cy="53775"/>
            </a:xfrm>
            <a:custGeom>
              <a:avLst/>
              <a:gdLst/>
              <a:ahLst/>
              <a:cxnLst/>
              <a:rect l="0" t="0" r="0" b="0"/>
              <a:pathLst>
                <a:path w="2004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" name="Shape 424"/>
            <p:cNvSpPr/>
            <p:nvPr/>
          </p:nvSpPr>
          <p:spPr>
            <a:xfrm>
              <a:off x="5983625" y="399300"/>
              <a:ext cx="403000" cy="272950"/>
            </a:xfrm>
            <a:custGeom>
              <a:avLst/>
              <a:gdLst/>
              <a:ahLst/>
              <a:cxnLst/>
              <a:rect l="0" t="0" r="0" b="0"/>
              <a:pathLst>
                <a:path w="16120" h="10918" extrusionOk="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25"/>
            <p:cNvSpPr/>
            <p:nvPr/>
          </p:nvSpPr>
          <p:spPr>
            <a:xfrm>
              <a:off x="6285250" y="575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26"/>
            <p:cNvSpPr/>
            <p:nvPr/>
          </p:nvSpPr>
          <p:spPr>
            <a:xfrm>
              <a:off x="6285250" y="509200"/>
              <a:ext cx="50700" cy="53775"/>
            </a:xfrm>
            <a:custGeom>
              <a:avLst/>
              <a:gdLst/>
              <a:ahLst/>
              <a:cxnLst/>
              <a:rect l="0" t="0" r="0" b="0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" name="Shape 427"/>
            <p:cNvSpPr/>
            <p:nvPr/>
          </p:nvSpPr>
          <p:spPr>
            <a:xfrm>
              <a:off x="6285250" y="448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" name="Shape 428"/>
            <p:cNvSpPr/>
            <p:nvPr/>
          </p:nvSpPr>
          <p:spPr>
            <a:xfrm>
              <a:off x="6222350" y="575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" name="Shape 429"/>
            <p:cNvSpPr/>
            <p:nvPr/>
          </p:nvSpPr>
          <p:spPr>
            <a:xfrm>
              <a:off x="6160075" y="448150"/>
              <a:ext cx="50100" cy="48875"/>
            </a:xfrm>
            <a:custGeom>
              <a:avLst/>
              <a:gdLst/>
              <a:ahLst/>
              <a:cxnLst/>
              <a:rect l="0" t="0" r="0" b="0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" name="Shape 430"/>
            <p:cNvSpPr/>
            <p:nvPr/>
          </p:nvSpPr>
          <p:spPr>
            <a:xfrm>
              <a:off x="6222350" y="509200"/>
              <a:ext cx="50700" cy="53775"/>
            </a:xfrm>
            <a:custGeom>
              <a:avLst/>
              <a:gdLst/>
              <a:ahLst/>
              <a:cxnLst/>
              <a:rect l="0" t="0" r="0" b="0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431"/>
            <p:cNvSpPr/>
            <p:nvPr/>
          </p:nvSpPr>
          <p:spPr>
            <a:xfrm>
              <a:off x="6222350" y="448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2" name="Shape 432"/>
          <p:cNvGrpSpPr/>
          <p:nvPr/>
        </p:nvGrpSpPr>
        <p:grpSpPr>
          <a:xfrm>
            <a:off x="209593" y="5600491"/>
            <a:ext cx="331808" cy="331306"/>
            <a:chOff x="6660750" y="298550"/>
            <a:chExt cx="396900" cy="396300"/>
          </a:xfrm>
        </p:grpSpPr>
        <p:sp>
          <p:nvSpPr>
            <p:cNvPr id="53" name="Shape 433"/>
            <p:cNvSpPr/>
            <p:nvPr/>
          </p:nvSpPr>
          <p:spPr>
            <a:xfrm>
              <a:off x="6660750" y="298550"/>
              <a:ext cx="396900" cy="396300"/>
            </a:xfrm>
            <a:custGeom>
              <a:avLst/>
              <a:gdLst/>
              <a:ahLst/>
              <a:cxnLst/>
              <a:rect l="0" t="0" r="0" b="0"/>
              <a:pathLst>
                <a:path w="15876" h="15852" extrusionOk="0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434"/>
            <p:cNvSpPr/>
            <p:nvPr/>
          </p:nvSpPr>
          <p:spPr>
            <a:xfrm>
              <a:off x="6697400" y="335200"/>
              <a:ext cx="323625" cy="323025"/>
            </a:xfrm>
            <a:custGeom>
              <a:avLst/>
              <a:gdLst/>
              <a:ahLst/>
              <a:cxnLst/>
              <a:rect l="0" t="0" r="0" b="0"/>
              <a:pathLst>
                <a:path w="12945" h="12921" extrusionOk="0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5" name="Shape 495"/>
          <p:cNvGrpSpPr/>
          <p:nvPr/>
        </p:nvGrpSpPr>
        <p:grpSpPr>
          <a:xfrm rot="19871188">
            <a:off x="3122666" y="6180021"/>
            <a:ext cx="401718" cy="366502"/>
            <a:chOff x="6625350" y="1613750"/>
            <a:chExt cx="480525" cy="438400"/>
          </a:xfrm>
        </p:grpSpPr>
        <p:sp>
          <p:nvSpPr>
            <p:cNvPr id="56" name="Shape 496"/>
            <p:cNvSpPr/>
            <p:nvPr/>
          </p:nvSpPr>
          <p:spPr>
            <a:xfrm>
              <a:off x="6670525" y="1887275"/>
              <a:ext cx="117875" cy="164875"/>
            </a:xfrm>
            <a:custGeom>
              <a:avLst/>
              <a:gdLst/>
              <a:ahLst/>
              <a:cxnLst/>
              <a:rect l="0" t="0" r="0" b="0"/>
              <a:pathLst>
                <a:path w="4715" h="6595" extrusionOk="0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" name="Shape 497"/>
            <p:cNvSpPr/>
            <p:nvPr/>
          </p:nvSpPr>
          <p:spPr>
            <a:xfrm>
              <a:off x="7075950" y="1754175"/>
              <a:ext cx="29925" cy="99550"/>
            </a:xfrm>
            <a:custGeom>
              <a:avLst/>
              <a:gdLst/>
              <a:ahLst/>
              <a:cxnLst/>
              <a:rect l="0" t="0" r="0" b="0"/>
              <a:pathLst>
                <a:path w="1197" h="3982" extrusionOk="0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" name="Shape 498"/>
            <p:cNvSpPr/>
            <p:nvPr/>
          </p:nvSpPr>
          <p:spPr>
            <a:xfrm>
              <a:off x="6625350" y="1729750"/>
              <a:ext cx="97700" cy="147175"/>
            </a:xfrm>
            <a:custGeom>
              <a:avLst/>
              <a:gdLst/>
              <a:ahLst/>
              <a:cxnLst/>
              <a:rect l="0" t="0" r="0" b="0"/>
              <a:pathLst>
                <a:path w="3908" h="5887" extrusionOk="0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9" name="Shape 499"/>
            <p:cNvSpPr/>
            <p:nvPr/>
          </p:nvSpPr>
          <p:spPr>
            <a:xfrm>
              <a:off x="6736475" y="1638175"/>
              <a:ext cx="279650" cy="330325"/>
            </a:xfrm>
            <a:custGeom>
              <a:avLst/>
              <a:gdLst/>
              <a:ahLst/>
              <a:cxnLst/>
              <a:rect l="0" t="0" r="0" b="0"/>
              <a:pathLst>
                <a:path w="11186" h="13213" extrusionOk="0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" name="Shape 500"/>
            <p:cNvSpPr/>
            <p:nvPr/>
          </p:nvSpPr>
          <p:spPr>
            <a:xfrm>
              <a:off x="7029550" y="1613750"/>
              <a:ext cx="34200" cy="379800"/>
            </a:xfrm>
            <a:custGeom>
              <a:avLst/>
              <a:gdLst/>
              <a:ahLst/>
              <a:cxnLst/>
              <a:rect l="0" t="0" r="0" b="0"/>
              <a:pathLst>
                <a:path w="1368" h="15192" extrusionOk="0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2425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35309" y="314378"/>
            <a:ext cx="10491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Present Options Instead of </a:t>
            </a:r>
            <a:r>
              <a:rPr lang="en-US" sz="2400" b="1" cap="all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Open-Ended </a:t>
            </a:r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Questions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6" y="3357860"/>
            <a:ext cx="386340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Present clear options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Instead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of asking “What do you guys think about this?” you can say “Do you think we should do A, B or C?” </a:t>
            </a: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2460329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3357860"/>
            <a:ext cx="49142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Give alternatives when scheduling meetings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Instead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of asking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do you think we should meet?”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give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them two or three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date &amp; time options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to choose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from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454378" y="246032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#9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44928" y="953140"/>
            <a:ext cx="9327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Email is a horrible medium for brainstorming and long-form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discussions</a:t>
            </a:r>
          </a:p>
        </p:txBody>
      </p:sp>
    </p:spTree>
    <p:extLst>
      <p:ext uri="{BB962C8B-B14F-4D97-AF65-F5344CB8AC3E}">
        <p14:creationId xmlns:p14="http://schemas.microsoft.com/office/powerpoint/2010/main" val="354611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35309" y="314378"/>
            <a:ext cx="981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Re-Read </a:t>
            </a:r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Your Email Once for a Content Check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6" y="3357860"/>
            <a:ext cx="38634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Re-read your entire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email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Re-read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your entire email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from top to bottom.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Not a portion of it. Not just the actions. All of it. </a:t>
            </a: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2460329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3357860"/>
            <a:ext cx="49142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Re-read </a:t>
            </a: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questions and your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answers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Re-reading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questions as well as the answers helps ensure that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your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responses make sense before you reply</a:t>
            </a: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54378" y="246032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#10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44928" y="953140"/>
            <a:ext cx="93273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Content mistakes include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replying to the wrong question, stating the facts incorrectly, adding in the wrong date, or just not making sense whatsoever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44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35309" y="314378"/>
            <a:ext cx="68025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Save Drafts of Repetitive Emails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6" y="3357860"/>
            <a:ext cx="470567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a template for weekly and monthly status calls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similar look and feel helps with readability over time</a:t>
            </a: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2460329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3357860"/>
            <a:ext cx="4914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Save drafts based on client or topic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This keeps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communication flow consistent across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your different teams and customers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454378" y="246032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#11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44928" y="953140"/>
            <a:ext cx="9327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 standard format improves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communication with your team members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82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35309" y="314378"/>
            <a:ext cx="100770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Write It Now, Send It Later Using Delay Delivery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6" y="3357860"/>
            <a:ext cx="49376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delay delivery to send emails when they’re most likely to be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read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Ensure a maximum open rate by sending  messages during your recipients’ normal working hours</a:t>
            </a: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2460329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3357860"/>
            <a:ext cx="502339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delay delivery as a reminder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tool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Schedule emails to be sent as reminders to your team before a certain deadline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454378" y="246032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#12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44928" y="953140"/>
            <a:ext cx="9327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Schedule messages to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go out anytime from a few minutes to a few weeks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later</a:t>
            </a:r>
          </a:p>
        </p:txBody>
      </p:sp>
    </p:spTree>
    <p:extLst>
      <p:ext uri="{BB962C8B-B14F-4D97-AF65-F5344CB8AC3E}">
        <p14:creationId xmlns:p14="http://schemas.microsoft.com/office/powerpoint/2010/main" val="364536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480036" y="314378"/>
            <a:ext cx="10049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Don’t Reply All (Unless You Absolutely Have To)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515254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5" y="2429858"/>
            <a:ext cx="53607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Apply the golden rule of reply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</a:t>
            </a: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Don’t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reply all when only the original sender needs to read your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message</a:t>
            </a: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1532327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2298751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2429858"/>
            <a:ext cx="561946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Mention when you’re removing members from the reply all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list</a:t>
            </a: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State that at the top of your email so that everyone is aware (e.g., “Removing Customer”)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54378" y="1532327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2298751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1480036" y="953140"/>
            <a:ext cx="4967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Reply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all is a horrible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feature when it’s misused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16705" y="4893376"/>
            <a:ext cx="571261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Send a follow-up reply all email after any offline discussions</a:t>
            </a: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Summarize offline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discussions and proactively send a follow-up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email to the team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16706" y="3951424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3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393189" y="4717848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454378" y="4893376"/>
            <a:ext cx="52899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State what you want your recipients to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do</a:t>
            </a:r>
            <a:endParaRPr lang="en-US" dirty="0" smtClean="0">
              <a:solidFill>
                <a:prstClr val="black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lvl="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Let them know at the end of your email if you want them to reply all to the message or to unicast back to you alone</a:t>
            </a:r>
            <a:endParaRPr lang="en-US" dirty="0">
              <a:solidFill>
                <a:prstClr val="black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buClr>
                <a:srgbClr val="16528E"/>
              </a:buClr>
            </a:pP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454378" y="3951424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4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6530861" y="4717848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#13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7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44927" y="314378"/>
            <a:ext cx="54076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Reply to Questions Inline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6" y="2842198"/>
            <a:ext cx="345519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a different color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font*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Choose a darker colored font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instead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of a lighter one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because the former is easier to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see on a white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background </a:t>
            </a: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 can also use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 bold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fonts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instead of different colors</a:t>
            </a:r>
            <a:endParaRPr lang="en-US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180181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256824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68403" y="2842198"/>
            <a:ext cx="345519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Copy the original questions in your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reply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opy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entire list of questions from the original email, paste them in your own email message, and then answer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them to improve readability</a:t>
            </a: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368403" y="180181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444886" y="256824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420100" y="2824705"/>
            <a:ext cx="345519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the questions were not separated out, then do that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yourself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Copy/ paste any hidden questions, list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them out in separate bullet points in your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reply, and then answer them</a:t>
            </a: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420100" y="1784326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3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8496583" y="2550750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1544928" y="953140"/>
            <a:ext cx="9327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Answer immediately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after the questions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themselves</a:t>
            </a:r>
          </a:p>
        </p:txBody>
      </p:sp>
      <p:sp>
        <p:nvSpPr>
          <p:cNvPr id="31" name="Oval 30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#14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93188" y="6063896"/>
            <a:ext cx="67172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*If </a:t>
            </a:r>
            <a:r>
              <a:rPr lang="en-US" sz="1400" i="1" dirty="0">
                <a:latin typeface="Segoe UI" panose="020B0502040204020203" pitchFamily="34" charset="0"/>
                <a:cs typeface="Segoe UI" panose="020B0502040204020203" pitchFamily="34" charset="0"/>
              </a:rPr>
              <a:t>you use </a:t>
            </a:r>
            <a:r>
              <a:rPr lang="en-US" sz="14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a different </a:t>
            </a:r>
            <a:r>
              <a:rPr lang="en-US" sz="1400" i="1" dirty="0">
                <a:latin typeface="Segoe UI" panose="020B0502040204020203" pitchFamily="34" charset="0"/>
                <a:cs typeface="Segoe UI" panose="020B0502040204020203" pitchFamily="34" charset="0"/>
              </a:rPr>
              <a:t>color </a:t>
            </a:r>
            <a:r>
              <a:rPr lang="en-US" sz="14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font, </a:t>
            </a:r>
            <a:r>
              <a:rPr lang="en-US" sz="1400" i="1" dirty="0">
                <a:latin typeface="Segoe UI" panose="020B0502040204020203" pitchFamily="34" charset="0"/>
                <a:cs typeface="Segoe UI" panose="020B0502040204020203" pitchFamily="34" charset="0"/>
              </a:rPr>
              <a:t>make sure your recipients are not color-blind first.</a:t>
            </a:r>
            <a:endParaRPr lang="en-US" sz="1400" i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75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35309" y="314378"/>
            <a:ext cx="8923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Reply Immediately to Time-Sensitive Emails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6" y="3357860"/>
            <a:ext cx="506051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Make sure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</a:t>
            </a: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acknowledgment is meaningful </a:t>
            </a: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 little bit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of information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to explain what your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response means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so that your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readers are reassured</a:t>
            </a: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Don’t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reply with just an “Ok” unless it makes sense to do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so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6706" y="2460329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3357860"/>
            <a:ext cx="491420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Spell out your need for an acknowledgment </a:t>
            </a: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Let your readers know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that you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want them to acknowledge your own emails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Example: “Please confirm that you received this email and that you’ll get this done.”</a:t>
            </a: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54378" y="246032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#15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44928" y="953140"/>
            <a:ext cx="9327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Send a quick acknowledgement email to calm people down</a:t>
            </a:r>
          </a:p>
        </p:txBody>
      </p:sp>
    </p:spTree>
    <p:extLst>
      <p:ext uri="{BB962C8B-B14F-4D97-AF65-F5344CB8AC3E}">
        <p14:creationId xmlns:p14="http://schemas.microsoft.com/office/powerpoint/2010/main" val="426894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35309" y="314378"/>
            <a:ext cx="86012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Read the </a:t>
            </a:r>
            <a:r>
              <a:rPr lang="en-US" sz="2400" b="1" cap="all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Latest Email Before </a:t>
            </a:r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Responding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5" y="3357860"/>
            <a:ext cx="499227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Sort your email messages by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subject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lick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email subject you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want to find, then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sort by the “Subject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” field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to view all related emails consecutively</a:t>
            </a: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 can also use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“conversation threading” where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messages with the same subject line are visually grouped together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6706" y="2460329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3357860"/>
            <a:ext cx="49142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you make a mistake, correct it by replying back to the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team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Do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everyone a favor and immediately respond with a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clarification if you unintentionally reply to an outdated email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454378" y="246032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#16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44928" y="953140"/>
            <a:ext cx="93273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response could be based on outdated information because some newer messages were left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unopened</a:t>
            </a:r>
          </a:p>
        </p:txBody>
      </p:sp>
    </p:spTree>
    <p:extLst>
      <p:ext uri="{BB962C8B-B14F-4D97-AF65-F5344CB8AC3E}">
        <p14:creationId xmlns:p14="http://schemas.microsoft.com/office/powerpoint/2010/main" val="220092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35309" y="314378"/>
            <a:ext cx="10257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Write the Perfect Out-of-Office (OOO) Auto Reply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5" y="3357860"/>
            <a:ext cx="467837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Always set up an OOO reply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Don’t leave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anyone hanging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and unsure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about why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you’re not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responsive</a:t>
            </a: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2460329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3357860"/>
            <a:ext cx="491420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Make sure the OOO is meaningful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State the exact dates, highlight your backup contacts, and set the right expectations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454378" y="246032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#17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44928" y="953140"/>
            <a:ext cx="9327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Set up an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automated message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when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you’re unreachable through email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6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35309" y="314378"/>
            <a:ext cx="82473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Share the Rules of Email Ahead of Time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5" y="3335937"/>
            <a:ext cx="455554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Set up a short meeting with your team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Go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over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best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practices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and make sure everyone agrees on them ahead of time</a:t>
            </a: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2460329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3357860"/>
            <a:ext cx="4914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Be flexible on the rules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what you like, delete what you don’t, and add any new ones that apply to your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team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54378" y="246032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#18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44928" y="953140"/>
            <a:ext cx="9327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Establish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ground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rules so that everyone communicates more effectively</a:t>
            </a:r>
          </a:p>
        </p:txBody>
      </p:sp>
    </p:spTree>
    <p:extLst>
      <p:ext uri="{BB962C8B-B14F-4D97-AF65-F5344CB8AC3E}">
        <p14:creationId xmlns:p14="http://schemas.microsoft.com/office/powerpoint/2010/main" val="294515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463076" y="314378"/>
            <a:ext cx="57672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ASSIGN TASKS USING THE 3WS</a:t>
            </a:r>
            <a:endParaRPr lang="en-US" sz="24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6" y="3108445"/>
            <a:ext cx="34551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Name of a specific person (not a group)</a:t>
            </a:r>
            <a:endParaRPr lang="en-US" sz="24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2068066"/>
            <a:ext cx="1760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1.WHO</a:t>
            </a:r>
            <a:endParaRPr lang="en-US" sz="32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2834490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68403" y="3108445"/>
            <a:ext cx="34551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Explicit description</a:t>
            </a:r>
            <a:b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(no assumptions)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368403" y="2068066"/>
            <a:ext cx="19882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2.WHAT</a:t>
            </a:r>
            <a:endParaRPr lang="en-US" sz="32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444886" y="2834490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420100" y="3090952"/>
            <a:ext cx="34551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Exact date and time</a:t>
            </a:r>
          </a:p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(clear deadline</a:t>
            </a: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8420100" y="2050573"/>
            <a:ext cx="20297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3.WHEN</a:t>
            </a:r>
            <a:endParaRPr lang="en-US" sz="32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8496583" y="2816997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Oval 17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#1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63076" y="953140"/>
            <a:ext cx="5963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3Ws: Who, What, and When (every task should have all 3)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105151" y="5042822"/>
            <a:ext cx="59817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Example: “Sam, please send me the updated status report by Monday, Nov 23 at 3pm US Eastern Time”</a:t>
            </a:r>
          </a:p>
        </p:txBody>
      </p:sp>
    </p:spTree>
    <p:extLst>
      <p:ext uri="{BB962C8B-B14F-4D97-AF65-F5344CB8AC3E}">
        <p14:creationId xmlns:p14="http://schemas.microsoft.com/office/powerpoint/2010/main" val="350907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2784" y="505545"/>
            <a:ext cx="57922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GET THE BOOK AT: </a:t>
            </a:r>
            <a:endParaRPr lang="en-US" sz="48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97084" y="1490311"/>
            <a:ext cx="574479" cy="0"/>
          </a:xfrm>
          <a:prstGeom prst="line">
            <a:avLst/>
          </a:prstGeom>
          <a:ln w="7620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82784" y="1791419"/>
            <a:ext cx="54750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http://www.thecouchmanager.com/dontreplyall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240808" y="4829174"/>
            <a:ext cx="666862" cy="572631"/>
            <a:chOff x="4861723" y="3389281"/>
            <a:chExt cx="376230" cy="323067"/>
          </a:xfrm>
          <a:solidFill>
            <a:schemeClr val="bg1"/>
          </a:solidFill>
        </p:grpSpPr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4861723" y="3389281"/>
              <a:ext cx="376230" cy="323067"/>
            </a:xfrm>
            <a:custGeom>
              <a:avLst/>
              <a:gdLst>
                <a:gd name="T0" fmla="*/ 22 w 185"/>
                <a:gd name="T1" fmla="*/ 159 h 159"/>
                <a:gd name="T2" fmla="*/ 13 w 185"/>
                <a:gd name="T3" fmla="*/ 152 h 159"/>
                <a:gd name="T4" fmla="*/ 13 w 185"/>
                <a:gd name="T5" fmla="*/ 152 h 159"/>
                <a:gd name="T6" fmla="*/ 16 w 185"/>
                <a:gd name="T7" fmla="*/ 144 h 159"/>
                <a:gd name="T8" fmla="*/ 17 w 185"/>
                <a:gd name="T9" fmla="*/ 143 h 159"/>
                <a:gd name="T10" fmla="*/ 19 w 185"/>
                <a:gd name="T11" fmla="*/ 140 h 159"/>
                <a:gd name="T12" fmla="*/ 33 w 185"/>
                <a:gd name="T13" fmla="*/ 118 h 159"/>
                <a:gd name="T14" fmla="*/ 0 w 185"/>
                <a:gd name="T15" fmla="*/ 67 h 159"/>
                <a:gd name="T16" fmla="*/ 93 w 185"/>
                <a:gd name="T17" fmla="*/ 0 h 159"/>
                <a:gd name="T18" fmla="*/ 185 w 185"/>
                <a:gd name="T19" fmla="*/ 67 h 159"/>
                <a:gd name="T20" fmla="*/ 93 w 185"/>
                <a:gd name="T21" fmla="*/ 134 h 159"/>
                <a:gd name="T22" fmla="*/ 80 w 185"/>
                <a:gd name="T23" fmla="*/ 133 h 159"/>
                <a:gd name="T24" fmla="*/ 34 w 185"/>
                <a:gd name="T25" fmla="*/ 157 h 159"/>
                <a:gd name="T26" fmla="*/ 22 w 185"/>
                <a:gd name="T27" fmla="*/ 159 h 159"/>
                <a:gd name="T28" fmla="*/ 21 w 185"/>
                <a:gd name="T29" fmla="*/ 151 h 159"/>
                <a:gd name="T30" fmla="*/ 22 w 185"/>
                <a:gd name="T31" fmla="*/ 151 h 159"/>
                <a:gd name="T32" fmla="*/ 32 w 185"/>
                <a:gd name="T33" fmla="*/ 149 h 159"/>
                <a:gd name="T34" fmla="*/ 76 w 185"/>
                <a:gd name="T35" fmla="*/ 126 h 159"/>
                <a:gd name="T36" fmla="*/ 77 w 185"/>
                <a:gd name="T37" fmla="*/ 125 h 159"/>
                <a:gd name="T38" fmla="*/ 79 w 185"/>
                <a:gd name="T39" fmla="*/ 125 h 159"/>
                <a:gd name="T40" fmla="*/ 93 w 185"/>
                <a:gd name="T41" fmla="*/ 126 h 159"/>
                <a:gd name="T42" fmla="*/ 177 w 185"/>
                <a:gd name="T43" fmla="*/ 67 h 159"/>
                <a:gd name="T44" fmla="*/ 93 w 185"/>
                <a:gd name="T45" fmla="*/ 8 h 159"/>
                <a:gd name="T46" fmla="*/ 8 w 185"/>
                <a:gd name="T47" fmla="*/ 67 h 159"/>
                <a:gd name="T48" fmla="*/ 40 w 185"/>
                <a:gd name="T49" fmla="*/ 113 h 159"/>
                <a:gd name="T50" fmla="*/ 42 w 185"/>
                <a:gd name="T51" fmla="*/ 114 h 159"/>
                <a:gd name="T52" fmla="*/ 42 w 185"/>
                <a:gd name="T53" fmla="*/ 118 h 159"/>
                <a:gd name="T54" fmla="*/ 25 w 185"/>
                <a:gd name="T55" fmla="*/ 146 h 159"/>
                <a:gd name="T56" fmla="*/ 23 w 185"/>
                <a:gd name="T57" fmla="*/ 148 h 159"/>
                <a:gd name="T58" fmla="*/ 22 w 185"/>
                <a:gd name="T59" fmla="*/ 149 h 159"/>
                <a:gd name="T60" fmla="*/ 21 w 185"/>
                <a:gd name="T61" fmla="*/ 151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85" h="159">
                  <a:moveTo>
                    <a:pt x="22" y="159"/>
                  </a:moveTo>
                  <a:cubicBezTo>
                    <a:pt x="18" y="159"/>
                    <a:pt x="14" y="156"/>
                    <a:pt x="13" y="152"/>
                  </a:cubicBezTo>
                  <a:cubicBezTo>
                    <a:pt x="13" y="152"/>
                    <a:pt x="13" y="152"/>
                    <a:pt x="13" y="152"/>
                  </a:cubicBezTo>
                  <a:cubicBezTo>
                    <a:pt x="13" y="148"/>
                    <a:pt x="15" y="145"/>
                    <a:pt x="16" y="144"/>
                  </a:cubicBezTo>
                  <a:cubicBezTo>
                    <a:pt x="17" y="143"/>
                    <a:pt x="17" y="143"/>
                    <a:pt x="17" y="143"/>
                  </a:cubicBezTo>
                  <a:cubicBezTo>
                    <a:pt x="18" y="142"/>
                    <a:pt x="19" y="141"/>
                    <a:pt x="19" y="140"/>
                  </a:cubicBezTo>
                  <a:cubicBezTo>
                    <a:pt x="24" y="135"/>
                    <a:pt x="29" y="130"/>
                    <a:pt x="33" y="118"/>
                  </a:cubicBezTo>
                  <a:cubicBezTo>
                    <a:pt x="12" y="106"/>
                    <a:pt x="0" y="87"/>
                    <a:pt x="0" y="67"/>
                  </a:cubicBezTo>
                  <a:cubicBezTo>
                    <a:pt x="0" y="30"/>
                    <a:pt x="42" y="0"/>
                    <a:pt x="93" y="0"/>
                  </a:cubicBezTo>
                  <a:cubicBezTo>
                    <a:pt x="143" y="0"/>
                    <a:pt x="185" y="30"/>
                    <a:pt x="185" y="67"/>
                  </a:cubicBezTo>
                  <a:cubicBezTo>
                    <a:pt x="185" y="104"/>
                    <a:pt x="143" y="134"/>
                    <a:pt x="93" y="134"/>
                  </a:cubicBezTo>
                  <a:cubicBezTo>
                    <a:pt x="88" y="134"/>
                    <a:pt x="84" y="134"/>
                    <a:pt x="80" y="133"/>
                  </a:cubicBezTo>
                  <a:cubicBezTo>
                    <a:pt x="67" y="145"/>
                    <a:pt x="51" y="153"/>
                    <a:pt x="34" y="157"/>
                  </a:cubicBezTo>
                  <a:cubicBezTo>
                    <a:pt x="31" y="158"/>
                    <a:pt x="27" y="159"/>
                    <a:pt x="22" y="159"/>
                  </a:cubicBezTo>
                  <a:close/>
                  <a:moveTo>
                    <a:pt x="21" y="151"/>
                  </a:moveTo>
                  <a:cubicBezTo>
                    <a:pt x="21" y="151"/>
                    <a:pt x="21" y="151"/>
                    <a:pt x="22" y="151"/>
                  </a:cubicBezTo>
                  <a:cubicBezTo>
                    <a:pt x="25" y="151"/>
                    <a:pt x="29" y="150"/>
                    <a:pt x="32" y="149"/>
                  </a:cubicBezTo>
                  <a:cubicBezTo>
                    <a:pt x="49" y="145"/>
                    <a:pt x="63" y="137"/>
                    <a:pt x="76" y="126"/>
                  </a:cubicBezTo>
                  <a:cubicBezTo>
                    <a:pt x="77" y="125"/>
                    <a:pt x="77" y="125"/>
                    <a:pt x="77" y="125"/>
                  </a:cubicBezTo>
                  <a:cubicBezTo>
                    <a:pt x="79" y="125"/>
                    <a:pt x="79" y="125"/>
                    <a:pt x="79" y="125"/>
                  </a:cubicBezTo>
                  <a:cubicBezTo>
                    <a:pt x="83" y="126"/>
                    <a:pt x="88" y="126"/>
                    <a:pt x="93" y="126"/>
                  </a:cubicBezTo>
                  <a:cubicBezTo>
                    <a:pt x="139" y="126"/>
                    <a:pt x="177" y="100"/>
                    <a:pt x="177" y="67"/>
                  </a:cubicBezTo>
                  <a:cubicBezTo>
                    <a:pt x="177" y="35"/>
                    <a:pt x="139" y="8"/>
                    <a:pt x="93" y="8"/>
                  </a:cubicBezTo>
                  <a:cubicBezTo>
                    <a:pt x="46" y="8"/>
                    <a:pt x="8" y="35"/>
                    <a:pt x="8" y="67"/>
                  </a:cubicBezTo>
                  <a:cubicBezTo>
                    <a:pt x="8" y="85"/>
                    <a:pt x="20" y="102"/>
                    <a:pt x="40" y="113"/>
                  </a:cubicBezTo>
                  <a:cubicBezTo>
                    <a:pt x="42" y="114"/>
                    <a:pt x="42" y="114"/>
                    <a:pt x="42" y="114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37" y="133"/>
                    <a:pt x="31" y="140"/>
                    <a:pt x="25" y="146"/>
                  </a:cubicBezTo>
                  <a:cubicBezTo>
                    <a:pt x="24" y="147"/>
                    <a:pt x="24" y="147"/>
                    <a:pt x="23" y="148"/>
                  </a:cubicBezTo>
                  <a:cubicBezTo>
                    <a:pt x="22" y="149"/>
                    <a:pt x="22" y="149"/>
                    <a:pt x="22" y="149"/>
                  </a:cubicBezTo>
                  <a:cubicBezTo>
                    <a:pt x="22" y="150"/>
                    <a:pt x="21" y="150"/>
                    <a:pt x="21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13"/>
            <p:cNvSpPr>
              <a:spLocks noEditPoints="1"/>
            </p:cNvSpPr>
            <p:nvPr/>
          </p:nvSpPr>
          <p:spPr bwMode="auto">
            <a:xfrm>
              <a:off x="4929880" y="3496970"/>
              <a:ext cx="62705" cy="62705"/>
            </a:xfrm>
            <a:custGeom>
              <a:avLst/>
              <a:gdLst>
                <a:gd name="T0" fmla="*/ 16 w 31"/>
                <a:gd name="T1" fmla="*/ 31 h 31"/>
                <a:gd name="T2" fmla="*/ 0 w 31"/>
                <a:gd name="T3" fmla="*/ 16 h 31"/>
                <a:gd name="T4" fmla="*/ 16 w 31"/>
                <a:gd name="T5" fmla="*/ 0 h 31"/>
                <a:gd name="T6" fmla="*/ 31 w 31"/>
                <a:gd name="T7" fmla="*/ 16 h 31"/>
                <a:gd name="T8" fmla="*/ 16 w 31"/>
                <a:gd name="T9" fmla="*/ 31 h 31"/>
                <a:gd name="T10" fmla="*/ 16 w 31"/>
                <a:gd name="T11" fmla="*/ 4 h 31"/>
                <a:gd name="T12" fmla="*/ 4 w 31"/>
                <a:gd name="T13" fmla="*/ 16 h 31"/>
                <a:gd name="T14" fmla="*/ 16 w 31"/>
                <a:gd name="T15" fmla="*/ 27 h 31"/>
                <a:gd name="T16" fmla="*/ 27 w 31"/>
                <a:gd name="T17" fmla="*/ 16 h 31"/>
                <a:gd name="T18" fmla="*/ 16 w 31"/>
                <a:gd name="T19" fmla="*/ 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1">
                  <a:moveTo>
                    <a:pt x="16" y="31"/>
                  </a:moveTo>
                  <a:cubicBezTo>
                    <a:pt x="7" y="31"/>
                    <a:pt x="0" y="24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4" y="0"/>
                    <a:pt x="31" y="7"/>
                    <a:pt x="31" y="16"/>
                  </a:cubicBezTo>
                  <a:cubicBezTo>
                    <a:pt x="31" y="24"/>
                    <a:pt x="24" y="31"/>
                    <a:pt x="16" y="31"/>
                  </a:cubicBezTo>
                  <a:close/>
                  <a:moveTo>
                    <a:pt x="16" y="4"/>
                  </a:moveTo>
                  <a:cubicBezTo>
                    <a:pt x="9" y="4"/>
                    <a:pt x="4" y="9"/>
                    <a:pt x="4" y="16"/>
                  </a:cubicBezTo>
                  <a:cubicBezTo>
                    <a:pt x="4" y="22"/>
                    <a:pt x="9" y="27"/>
                    <a:pt x="16" y="27"/>
                  </a:cubicBezTo>
                  <a:cubicBezTo>
                    <a:pt x="22" y="27"/>
                    <a:pt x="27" y="22"/>
                    <a:pt x="27" y="16"/>
                  </a:cubicBezTo>
                  <a:cubicBezTo>
                    <a:pt x="27" y="9"/>
                    <a:pt x="22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2" name="Freeform 14"/>
            <p:cNvSpPr>
              <a:spLocks noEditPoints="1"/>
            </p:cNvSpPr>
            <p:nvPr/>
          </p:nvSpPr>
          <p:spPr bwMode="auto">
            <a:xfrm>
              <a:off x="5013033" y="3496970"/>
              <a:ext cx="62705" cy="62705"/>
            </a:xfrm>
            <a:custGeom>
              <a:avLst/>
              <a:gdLst>
                <a:gd name="T0" fmla="*/ 15 w 31"/>
                <a:gd name="T1" fmla="*/ 31 h 31"/>
                <a:gd name="T2" fmla="*/ 0 w 31"/>
                <a:gd name="T3" fmla="*/ 16 h 31"/>
                <a:gd name="T4" fmla="*/ 15 w 31"/>
                <a:gd name="T5" fmla="*/ 0 h 31"/>
                <a:gd name="T6" fmla="*/ 31 w 31"/>
                <a:gd name="T7" fmla="*/ 16 h 31"/>
                <a:gd name="T8" fmla="*/ 15 w 31"/>
                <a:gd name="T9" fmla="*/ 31 h 31"/>
                <a:gd name="T10" fmla="*/ 15 w 31"/>
                <a:gd name="T11" fmla="*/ 4 h 31"/>
                <a:gd name="T12" fmla="*/ 4 w 31"/>
                <a:gd name="T13" fmla="*/ 16 h 31"/>
                <a:gd name="T14" fmla="*/ 15 w 31"/>
                <a:gd name="T15" fmla="*/ 27 h 31"/>
                <a:gd name="T16" fmla="*/ 27 w 31"/>
                <a:gd name="T17" fmla="*/ 16 h 31"/>
                <a:gd name="T18" fmla="*/ 15 w 31"/>
                <a:gd name="T19" fmla="*/ 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1">
                  <a:moveTo>
                    <a:pt x="15" y="31"/>
                  </a:moveTo>
                  <a:cubicBezTo>
                    <a:pt x="7" y="31"/>
                    <a:pt x="0" y="24"/>
                    <a:pt x="0" y="16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24" y="0"/>
                    <a:pt x="31" y="7"/>
                    <a:pt x="31" y="16"/>
                  </a:cubicBezTo>
                  <a:cubicBezTo>
                    <a:pt x="31" y="24"/>
                    <a:pt x="24" y="31"/>
                    <a:pt x="15" y="31"/>
                  </a:cubicBezTo>
                  <a:close/>
                  <a:moveTo>
                    <a:pt x="15" y="4"/>
                  </a:moveTo>
                  <a:cubicBezTo>
                    <a:pt x="9" y="4"/>
                    <a:pt x="4" y="9"/>
                    <a:pt x="4" y="16"/>
                  </a:cubicBezTo>
                  <a:cubicBezTo>
                    <a:pt x="4" y="22"/>
                    <a:pt x="9" y="27"/>
                    <a:pt x="15" y="27"/>
                  </a:cubicBezTo>
                  <a:cubicBezTo>
                    <a:pt x="21" y="27"/>
                    <a:pt x="27" y="22"/>
                    <a:pt x="27" y="16"/>
                  </a:cubicBezTo>
                  <a:cubicBezTo>
                    <a:pt x="27" y="9"/>
                    <a:pt x="21" y="4"/>
                    <a:pt x="1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5"/>
            <p:cNvSpPr>
              <a:spLocks noEditPoints="1"/>
            </p:cNvSpPr>
            <p:nvPr/>
          </p:nvSpPr>
          <p:spPr bwMode="auto">
            <a:xfrm>
              <a:off x="5092096" y="3496970"/>
              <a:ext cx="62705" cy="62705"/>
            </a:xfrm>
            <a:custGeom>
              <a:avLst/>
              <a:gdLst>
                <a:gd name="T0" fmla="*/ 15 w 31"/>
                <a:gd name="T1" fmla="*/ 31 h 31"/>
                <a:gd name="T2" fmla="*/ 0 w 31"/>
                <a:gd name="T3" fmla="*/ 16 h 31"/>
                <a:gd name="T4" fmla="*/ 15 w 31"/>
                <a:gd name="T5" fmla="*/ 0 h 31"/>
                <a:gd name="T6" fmla="*/ 31 w 31"/>
                <a:gd name="T7" fmla="*/ 16 h 31"/>
                <a:gd name="T8" fmla="*/ 15 w 31"/>
                <a:gd name="T9" fmla="*/ 31 h 31"/>
                <a:gd name="T10" fmla="*/ 15 w 31"/>
                <a:gd name="T11" fmla="*/ 4 h 31"/>
                <a:gd name="T12" fmla="*/ 4 w 31"/>
                <a:gd name="T13" fmla="*/ 16 h 31"/>
                <a:gd name="T14" fmla="*/ 15 w 31"/>
                <a:gd name="T15" fmla="*/ 27 h 31"/>
                <a:gd name="T16" fmla="*/ 27 w 31"/>
                <a:gd name="T17" fmla="*/ 16 h 31"/>
                <a:gd name="T18" fmla="*/ 15 w 31"/>
                <a:gd name="T19" fmla="*/ 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1">
                  <a:moveTo>
                    <a:pt x="15" y="31"/>
                  </a:moveTo>
                  <a:cubicBezTo>
                    <a:pt x="7" y="31"/>
                    <a:pt x="0" y="24"/>
                    <a:pt x="0" y="16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24" y="0"/>
                    <a:pt x="31" y="7"/>
                    <a:pt x="31" y="16"/>
                  </a:cubicBezTo>
                  <a:cubicBezTo>
                    <a:pt x="31" y="24"/>
                    <a:pt x="24" y="31"/>
                    <a:pt x="15" y="31"/>
                  </a:cubicBezTo>
                  <a:close/>
                  <a:moveTo>
                    <a:pt x="15" y="4"/>
                  </a:moveTo>
                  <a:cubicBezTo>
                    <a:pt x="9" y="4"/>
                    <a:pt x="4" y="9"/>
                    <a:pt x="4" y="16"/>
                  </a:cubicBezTo>
                  <a:cubicBezTo>
                    <a:pt x="4" y="22"/>
                    <a:pt x="9" y="27"/>
                    <a:pt x="15" y="27"/>
                  </a:cubicBezTo>
                  <a:cubicBezTo>
                    <a:pt x="22" y="27"/>
                    <a:pt x="27" y="22"/>
                    <a:pt x="27" y="16"/>
                  </a:cubicBezTo>
                  <a:cubicBezTo>
                    <a:pt x="27" y="9"/>
                    <a:pt x="22" y="4"/>
                    <a:pt x="1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 rot="20174260">
            <a:off x="478831" y="4489429"/>
            <a:ext cx="1310306" cy="908538"/>
            <a:chOff x="9537337" y="5765255"/>
            <a:chExt cx="391225" cy="271267"/>
          </a:xfrm>
          <a:solidFill>
            <a:schemeClr val="bg1"/>
          </a:solidFill>
        </p:grpSpPr>
        <p:sp>
          <p:nvSpPr>
            <p:cNvPr id="16" name="Freeform 142"/>
            <p:cNvSpPr>
              <a:spLocks noEditPoints="1"/>
            </p:cNvSpPr>
            <p:nvPr/>
          </p:nvSpPr>
          <p:spPr bwMode="auto">
            <a:xfrm>
              <a:off x="9537337" y="5765255"/>
              <a:ext cx="391225" cy="271267"/>
            </a:xfrm>
            <a:custGeom>
              <a:avLst/>
              <a:gdLst>
                <a:gd name="T0" fmla="*/ 287 w 287"/>
                <a:gd name="T1" fmla="*/ 199 h 199"/>
                <a:gd name="T2" fmla="*/ 0 w 287"/>
                <a:gd name="T3" fmla="*/ 199 h 199"/>
                <a:gd name="T4" fmla="*/ 0 w 287"/>
                <a:gd name="T5" fmla="*/ 0 h 199"/>
                <a:gd name="T6" fmla="*/ 287 w 287"/>
                <a:gd name="T7" fmla="*/ 0 h 199"/>
                <a:gd name="T8" fmla="*/ 287 w 287"/>
                <a:gd name="T9" fmla="*/ 199 h 199"/>
                <a:gd name="T10" fmla="*/ 12 w 287"/>
                <a:gd name="T11" fmla="*/ 187 h 199"/>
                <a:gd name="T12" fmla="*/ 275 w 287"/>
                <a:gd name="T13" fmla="*/ 187 h 199"/>
                <a:gd name="T14" fmla="*/ 275 w 287"/>
                <a:gd name="T15" fmla="*/ 12 h 199"/>
                <a:gd name="T16" fmla="*/ 12 w 287"/>
                <a:gd name="T17" fmla="*/ 12 h 199"/>
                <a:gd name="T18" fmla="*/ 12 w 287"/>
                <a:gd name="T19" fmla="*/ 187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7" h="199">
                  <a:moveTo>
                    <a:pt x="287" y="199"/>
                  </a:moveTo>
                  <a:lnTo>
                    <a:pt x="0" y="199"/>
                  </a:lnTo>
                  <a:lnTo>
                    <a:pt x="0" y="0"/>
                  </a:lnTo>
                  <a:lnTo>
                    <a:pt x="287" y="0"/>
                  </a:lnTo>
                  <a:lnTo>
                    <a:pt x="287" y="199"/>
                  </a:lnTo>
                  <a:close/>
                  <a:moveTo>
                    <a:pt x="12" y="187"/>
                  </a:moveTo>
                  <a:lnTo>
                    <a:pt x="275" y="187"/>
                  </a:lnTo>
                  <a:lnTo>
                    <a:pt x="275" y="12"/>
                  </a:lnTo>
                  <a:lnTo>
                    <a:pt x="12" y="12"/>
                  </a:lnTo>
                  <a:lnTo>
                    <a:pt x="12" y="1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7" name="Freeform 143"/>
            <p:cNvSpPr>
              <a:spLocks/>
            </p:cNvSpPr>
            <p:nvPr/>
          </p:nvSpPr>
          <p:spPr bwMode="auto">
            <a:xfrm>
              <a:off x="9728178" y="5769345"/>
              <a:ext cx="197657" cy="162215"/>
            </a:xfrm>
            <a:custGeom>
              <a:avLst/>
              <a:gdLst>
                <a:gd name="T0" fmla="*/ 2 w 97"/>
                <a:gd name="T1" fmla="*/ 80 h 80"/>
                <a:gd name="T2" fmla="*/ 1 w 97"/>
                <a:gd name="T3" fmla="*/ 79 h 80"/>
                <a:gd name="T4" fmla="*/ 1 w 97"/>
                <a:gd name="T5" fmla="*/ 76 h 80"/>
                <a:gd name="T6" fmla="*/ 93 w 97"/>
                <a:gd name="T7" fmla="*/ 0 h 80"/>
                <a:gd name="T8" fmla="*/ 96 w 97"/>
                <a:gd name="T9" fmla="*/ 1 h 80"/>
                <a:gd name="T10" fmla="*/ 96 w 97"/>
                <a:gd name="T11" fmla="*/ 4 h 80"/>
                <a:gd name="T12" fmla="*/ 3 w 97"/>
                <a:gd name="T13" fmla="*/ 79 h 80"/>
                <a:gd name="T14" fmla="*/ 2 w 97"/>
                <a:gd name="T15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7" h="80">
                  <a:moveTo>
                    <a:pt x="2" y="80"/>
                  </a:moveTo>
                  <a:cubicBezTo>
                    <a:pt x="1" y="80"/>
                    <a:pt x="1" y="79"/>
                    <a:pt x="1" y="79"/>
                  </a:cubicBezTo>
                  <a:cubicBezTo>
                    <a:pt x="0" y="78"/>
                    <a:pt x="0" y="77"/>
                    <a:pt x="1" y="76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4" y="0"/>
                    <a:pt x="95" y="0"/>
                    <a:pt x="96" y="1"/>
                  </a:cubicBezTo>
                  <a:cubicBezTo>
                    <a:pt x="97" y="2"/>
                    <a:pt x="96" y="3"/>
                    <a:pt x="96" y="4"/>
                  </a:cubicBezTo>
                  <a:cubicBezTo>
                    <a:pt x="3" y="79"/>
                    <a:pt x="3" y="79"/>
                    <a:pt x="3" y="79"/>
                  </a:cubicBezTo>
                  <a:cubicBezTo>
                    <a:pt x="3" y="79"/>
                    <a:pt x="3" y="80"/>
                    <a:pt x="2" y="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144"/>
            <p:cNvSpPr>
              <a:spLocks/>
            </p:cNvSpPr>
            <p:nvPr/>
          </p:nvSpPr>
          <p:spPr bwMode="auto">
            <a:xfrm>
              <a:off x="9541426" y="5769345"/>
              <a:ext cx="194931" cy="162215"/>
            </a:xfrm>
            <a:custGeom>
              <a:avLst/>
              <a:gdLst>
                <a:gd name="T0" fmla="*/ 94 w 96"/>
                <a:gd name="T1" fmla="*/ 80 h 80"/>
                <a:gd name="T2" fmla="*/ 93 w 96"/>
                <a:gd name="T3" fmla="*/ 79 h 80"/>
                <a:gd name="T4" fmla="*/ 1 w 96"/>
                <a:gd name="T5" fmla="*/ 4 h 80"/>
                <a:gd name="T6" fmla="*/ 0 w 96"/>
                <a:gd name="T7" fmla="*/ 1 h 80"/>
                <a:gd name="T8" fmla="*/ 3 w 96"/>
                <a:gd name="T9" fmla="*/ 0 h 80"/>
                <a:gd name="T10" fmla="*/ 95 w 96"/>
                <a:gd name="T11" fmla="*/ 76 h 80"/>
                <a:gd name="T12" fmla="*/ 96 w 96"/>
                <a:gd name="T13" fmla="*/ 79 h 80"/>
                <a:gd name="T14" fmla="*/ 94 w 96"/>
                <a:gd name="T15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" h="80">
                  <a:moveTo>
                    <a:pt x="94" y="80"/>
                  </a:moveTo>
                  <a:cubicBezTo>
                    <a:pt x="94" y="80"/>
                    <a:pt x="93" y="79"/>
                    <a:pt x="93" y="79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95" y="76"/>
                    <a:pt x="95" y="76"/>
                    <a:pt x="95" y="76"/>
                  </a:cubicBezTo>
                  <a:cubicBezTo>
                    <a:pt x="96" y="77"/>
                    <a:pt x="96" y="78"/>
                    <a:pt x="96" y="79"/>
                  </a:cubicBezTo>
                  <a:cubicBezTo>
                    <a:pt x="95" y="79"/>
                    <a:pt x="95" y="80"/>
                    <a:pt x="94" y="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0" name="Freeform 60"/>
          <p:cNvSpPr>
            <a:spLocks noEditPoints="1"/>
          </p:cNvSpPr>
          <p:nvPr/>
        </p:nvSpPr>
        <p:spPr bwMode="auto">
          <a:xfrm>
            <a:off x="398353" y="6111462"/>
            <a:ext cx="421270" cy="421243"/>
          </a:xfrm>
          <a:custGeom>
            <a:avLst/>
            <a:gdLst>
              <a:gd name="T0" fmla="*/ 254 w 128"/>
              <a:gd name="T1" fmla="*/ 2 h 128"/>
              <a:gd name="T2" fmla="*/ 250 w 128"/>
              <a:gd name="T3" fmla="*/ 0 h 128"/>
              <a:gd name="T4" fmla="*/ 246 w 128"/>
              <a:gd name="T5" fmla="*/ 2 h 128"/>
              <a:gd name="T6" fmla="*/ 4 w 128"/>
              <a:gd name="T7" fmla="*/ 163 h 128"/>
              <a:gd name="T8" fmla="*/ 0 w 128"/>
              <a:gd name="T9" fmla="*/ 169 h 128"/>
              <a:gd name="T10" fmla="*/ 6 w 128"/>
              <a:gd name="T11" fmla="*/ 177 h 128"/>
              <a:gd name="T12" fmla="*/ 69 w 128"/>
              <a:gd name="T13" fmla="*/ 202 h 128"/>
              <a:gd name="T14" fmla="*/ 99 w 128"/>
              <a:gd name="T15" fmla="*/ 254 h 128"/>
              <a:gd name="T16" fmla="*/ 105 w 128"/>
              <a:gd name="T17" fmla="*/ 258 h 128"/>
              <a:gd name="T18" fmla="*/ 105 w 128"/>
              <a:gd name="T19" fmla="*/ 258 h 128"/>
              <a:gd name="T20" fmla="*/ 111 w 128"/>
              <a:gd name="T21" fmla="*/ 254 h 128"/>
              <a:gd name="T22" fmla="*/ 129 w 128"/>
              <a:gd name="T23" fmla="*/ 226 h 128"/>
              <a:gd name="T24" fmla="*/ 208 w 128"/>
              <a:gd name="T25" fmla="*/ 258 h 128"/>
              <a:gd name="T26" fmla="*/ 210 w 128"/>
              <a:gd name="T27" fmla="*/ 258 h 128"/>
              <a:gd name="T28" fmla="*/ 214 w 128"/>
              <a:gd name="T29" fmla="*/ 256 h 128"/>
              <a:gd name="T30" fmla="*/ 218 w 128"/>
              <a:gd name="T31" fmla="*/ 252 h 128"/>
              <a:gd name="T32" fmla="*/ 258 w 128"/>
              <a:gd name="T33" fmla="*/ 10 h 128"/>
              <a:gd name="T34" fmla="*/ 254 w 128"/>
              <a:gd name="T35" fmla="*/ 2 h 128"/>
              <a:gd name="T36" fmla="*/ 26 w 128"/>
              <a:gd name="T37" fmla="*/ 167 h 128"/>
              <a:gd name="T38" fmla="*/ 212 w 128"/>
              <a:gd name="T39" fmla="*/ 42 h 128"/>
              <a:gd name="T40" fmla="*/ 77 w 128"/>
              <a:gd name="T41" fmla="*/ 187 h 128"/>
              <a:gd name="T42" fmla="*/ 75 w 128"/>
              <a:gd name="T43" fmla="*/ 187 h 128"/>
              <a:gd name="T44" fmla="*/ 26 w 128"/>
              <a:gd name="T45" fmla="*/ 167 h 128"/>
              <a:gd name="T46" fmla="*/ 83 w 128"/>
              <a:gd name="T47" fmla="*/ 194 h 128"/>
              <a:gd name="T48" fmla="*/ 83 w 128"/>
              <a:gd name="T49" fmla="*/ 194 h 128"/>
              <a:gd name="T50" fmla="*/ 236 w 128"/>
              <a:gd name="T51" fmla="*/ 30 h 128"/>
              <a:gd name="T52" fmla="*/ 105 w 128"/>
              <a:gd name="T53" fmla="*/ 234 h 128"/>
              <a:gd name="T54" fmla="*/ 83 w 128"/>
              <a:gd name="T55" fmla="*/ 194 h 128"/>
              <a:gd name="T56" fmla="*/ 204 w 128"/>
              <a:gd name="T57" fmla="*/ 238 h 128"/>
              <a:gd name="T58" fmla="*/ 135 w 128"/>
              <a:gd name="T59" fmla="*/ 212 h 128"/>
              <a:gd name="T60" fmla="*/ 129 w 128"/>
              <a:gd name="T61" fmla="*/ 210 h 128"/>
              <a:gd name="T62" fmla="*/ 236 w 128"/>
              <a:gd name="T63" fmla="*/ 46 h 128"/>
              <a:gd name="T64" fmla="*/ 204 w 128"/>
              <a:gd name="T65" fmla="*/ 238 h 12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28" h="128">
                <a:moveTo>
                  <a:pt x="126" y="1"/>
                </a:moveTo>
                <a:cubicBezTo>
                  <a:pt x="126" y="0"/>
                  <a:pt x="125" y="0"/>
                  <a:pt x="124" y="0"/>
                </a:cubicBezTo>
                <a:cubicBezTo>
                  <a:pt x="123" y="0"/>
                  <a:pt x="122" y="0"/>
                  <a:pt x="122" y="1"/>
                </a:cubicBezTo>
                <a:cubicBezTo>
                  <a:pt x="2" y="81"/>
                  <a:pt x="2" y="81"/>
                  <a:pt x="2" y="81"/>
                </a:cubicBezTo>
                <a:cubicBezTo>
                  <a:pt x="1" y="81"/>
                  <a:pt x="0" y="83"/>
                  <a:pt x="0" y="84"/>
                </a:cubicBezTo>
                <a:cubicBezTo>
                  <a:pt x="0" y="86"/>
                  <a:pt x="1" y="87"/>
                  <a:pt x="3" y="88"/>
                </a:cubicBezTo>
                <a:cubicBezTo>
                  <a:pt x="34" y="100"/>
                  <a:pt x="34" y="100"/>
                  <a:pt x="34" y="100"/>
                </a:cubicBezTo>
                <a:cubicBezTo>
                  <a:pt x="49" y="126"/>
                  <a:pt x="49" y="126"/>
                  <a:pt x="49" y="126"/>
                </a:cubicBezTo>
                <a:cubicBezTo>
                  <a:pt x="49" y="127"/>
                  <a:pt x="51" y="128"/>
                  <a:pt x="52" y="128"/>
                </a:cubicBezTo>
                <a:cubicBezTo>
                  <a:pt x="52" y="128"/>
                  <a:pt x="52" y="128"/>
                  <a:pt x="52" y="128"/>
                </a:cubicBezTo>
                <a:cubicBezTo>
                  <a:pt x="53" y="128"/>
                  <a:pt x="55" y="127"/>
                  <a:pt x="55" y="126"/>
                </a:cubicBezTo>
                <a:cubicBezTo>
                  <a:pt x="64" y="112"/>
                  <a:pt x="64" y="112"/>
                  <a:pt x="64" y="112"/>
                </a:cubicBezTo>
                <a:cubicBezTo>
                  <a:pt x="103" y="128"/>
                  <a:pt x="103" y="128"/>
                  <a:pt x="103" y="128"/>
                </a:cubicBezTo>
                <a:cubicBezTo>
                  <a:pt x="103" y="128"/>
                  <a:pt x="103" y="128"/>
                  <a:pt x="104" y="128"/>
                </a:cubicBezTo>
                <a:cubicBezTo>
                  <a:pt x="105" y="128"/>
                  <a:pt x="105" y="128"/>
                  <a:pt x="106" y="127"/>
                </a:cubicBezTo>
                <a:cubicBezTo>
                  <a:pt x="107" y="127"/>
                  <a:pt x="108" y="126"/>
                  <a:pt x="108" y="125"/>
                </a:cubicBezTo>
                <a:cubicBezTo>
                  <a:pt x="128" y="5"/>
                  <a:pt x="128" y="5"/>
                  <a:pt x="128" y="5"/>
                </a:cubicBezTo>
                <a:cubicBezTo>
                  <a:pt x="128" y="3"/>
                  <a:pt x="128" y="2"/>
                  <a:pt x="126" y="1"/>
                </a:cubicBezTo>
                <a:close/>
                <a:moveTo>
                  <a:pt x="13" y="83"/>
                </a:moveTo>
                <a:cubicBezTo>
                  <a:pt x="105" y="21"/>
                  <a:pt x="105" y="21"/>
                  <a:pt x="105" y="21"/>
                </a:cubicBezTo>
                <a:cubicBezTo>
                  <a:pt x="38" y="93"/>
                  <a:pt x="38" y="93"/>
                  <a:pt x="38" y="93"/>
                </a:cubicBezTo>
                <a:cubicBezTo>
                  <a:pt x="37" y="93"/>
                  <a:pt x="37" y="93"/>
                  <a:pt x="37" y="93"/>
                </a:cubicBezTo>
                <a:lnTo>
                  <a:pt x="13" y="83"/>
                </a:lnTo>
                <a:close/>
                <a:moveTo>
                  <a:pt x="41" y="96"/>
                </a:moveTo>
                <a:cubicBezTo>
                  <a:pt x="41" y="96"/>
                  <a:pt x="41" y="96"/>
                  <a:pt x="41" y="96"/>
                </a:cubicBezTo>
                <a:cubicBezTo>
                  <a:pt x="117" y="15"/>
                  <a:pt x="117" y="15"/>
                  <a:pt x="117" y="15"/>
                </a:cubicBezTo>
                <a:cubicBezTo>
                  <a:pt x="52" y="116"/>
                  <a:pt x="52" y="116"/>
                  <a:pt x="52" y="116"/>
                </a:cubicBezTo>
                <a:lnTo>
                  <a:pt x="41" y="96"/>
                </a:lnTo>
                <a:close/>
                <a:moveTo>
                  <a:pt x="101" y="118"/>
                </a:moveTo>
                <a:cubicBezTo>
                  <a:pt x="67" y="105"/>
                  <a:pt x="67" y="105"/>
                  <a:pt x="67" y="105"/>
                </a:cubicBezTo>
                <a:cubicBezTo>
                  <a:pt x="66" y="104"/>
                  <a:pt x="65" y="104"/>
                  <a:pt x="64" y="104"/>
                </a:cubicBezTo>
                <a:cubicBezTo>
                  <a:pt x="117" y="23"/>
                  <a:pt x="117" y="23"/>
                  <a:pt x="117" y="23"/>
                </a:cubicBezTo>
                <a:lnTo>
                  <a:pt x="101" y="1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>
            <a:off x="7158038" y="0"/>
            <a:ext cx="5033962" cy="6858000"/>
          </a:xfrm>
          <a:prstGeom prst="triangle">
            <a:avLst>
              <a:gd name="adj" fmla="val 100000"/>
            </a:avLst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636" y="392906"/>
            <a:ext cx="3606635" cy="60721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6" name="Group 25"/>
          <p:cNvGrpSpPr/>
          <p:nvPr/>
        </p:nvGrpSpPr>
        <p:grpSpPr>
          <a:xfrm>
            <a:off x="1225333" y="5835289"/>
            <a:ext cx="639703" cy="733064"/>
            <a:chOff x="4241686" y="1432184"/>
            <a:chExt cx="312323" cy="357905"/>
          </a:xfrm>
          <a:solidFill>
            <a:schemeClr val="bg1"/>
          </a:solidFill>
        </p:grpSpPr>
        <p:sp>
          <p:nvSpPr>
            <p:cNvPr id="22" name="Freeform 132"/>
            <p:cNvSpPr>
              <a:spLocks noEditPoints="1"/>
            </p:cNvSpPr>
            <p:nvPr/>
          </p:nvSpPr>
          <p:spPr bwMode="auto">
            <a:xfrm>
              <a:off x="4241686" y="1432184"/>
              <a:ext cx="312323" cy="357905"/>
            </a:xfrm>
            <a:custGeom>
              <a:avLst/>
              <a:gdLst>
                <a:gd name="T0" fmla="*/ 226 w 112"/>
                <a:gd name="T1" fmla="*/ 55 h 128"/>
                <a:gd name="T2" fmla="*/ 202 w 112"/>
                <a:gd name="T3" fmla="*/ 32 h 128"/>
                <a:gd name="T4" fmla="*/ 178 w 112"/>
                <a:gd name="T5" fmla="*/ 32 h 128"/>
                <a:gd name="T6" fmla="*/ 178 w 112"/>
                <a:gd name="T7" fmla="*/ 24 h 128"/>
                <a:gd name="T8" fmla="*/ 178 w 112"/>
                <a:gd name="T9" fmla="*/ 24 h 128"/>
                <a:gd name="T10" fmla="*/ 153 w 112"/>
                <a:gd name="T11" fmla="*/ 0 h 128"/>
                <a:gd name="T12" fmla="*/ 73 w 112"/>
                <a:gd name="T13" fmla="*/ 0 h 128"/>
                <a:gd name="T14" fmla="*/ 48 w 112"/>
                <a:gd name="T15" fmla="*/ 24 h 128"/>
                <a:gd name="T16" fmla="*/ 48 w 112"/>
                <a:gd name="T17" fmla="*/ 24 h 128"/>
                <a:gd name="T18" fmla="*/ 48 w 112"/>
                <a:gd name="T19" fmla="*/ 32 h 128"/>
                <a:gd name="T20" fmla="*/ 24 w 112"/>
                <a:gd name="T21" fmla="*/ 32 h 128"/>
                <a:gd name="T22" fmla="*/ 0 w 112"/>
                <a:gd name="T23" fmla="*/ 55 h 128"/>
                <a:gd name="T24" fmla="*/ 0 w 112"/>
                <a:gd name="T25" fmla="*/ 55 h 128"/>
                <a:gd name="T26" fmla="*/ 0 w 112"/>
                <a:gd name="T27" fmla="*/ 65 h 128"/>
                <a:gd name="T28" fmla="*/ 0 w 112"/>
                <a:gd name="T29" fmla="*/ 73 h 128"/>
                <a:gd name="T30" fmla="*/ 16 w 112"/>
                <a:gd name="T31" fmla="*/ 89 h 128"/>
                <a:gd name="T32" fmla="*/ 16 w 112"/>
                <a:gd name="T33" fmla="*/ 89 h 128"/>
                <a:gd name="T34" fmla="*/ 16 w 112"/>
                <a:gd name="T35" fmla="*/ 227 h 128"/>
                <a:gd name="T36" fmla="*/ 48 w 112"/>
                <a:gd name="T37" fmla="*/ 259 h 128"/>
                <a:gd name="T38" fmla="*/ 178 w 112"/>
                <a:gd name="T39" fmla="*/ 259 h 128"/>
                <a:gd name="T40" fmla="*/ 210 w 112"/>
                <a:gd name="T41" fmla="*/ 227 h 128"/>
                <a:gd name="T42" fmla="*/ 210 w 112"/>
                <a:gd name="T43" fmla="*/ 89 h 128"/>
                <a:gd name="T44" fmla="*/ 210 w 112"/>
                <a:gd name="T45" fmla="*/ 89 h 128"/>
                <a:gd name="T46" fmla="*/ 226 w 112"/>
                <a:gd name="T47" fmla="*/ 73 h 128"/>
                <a:gd name="T48" fmla="*/ 226 w 112"/>
                <a:gd name="T49" fmla="*/ 65 h 128"/>
                <a:gd name="T50" fmla="*/ 226 w 112"/>
                <a:gd name="T51" fmla="*/ 55 h 128"/>
                <a:gd name="T52" fmla="*/ 65 w 112"/>
                <a:gd name="T53" fmla="*/ 24 h 128"/>
                <a:gd name="T54" fmla="*/ 73 w 112"/>
                <a:gd name="T55" fmla="*/ 16 h 128"/>
                <a:gd name="T56" fmla="*/ 153 w 112"/>
                <a:gd name="T57" fmla="*/ 16 h 128"/>
                <a:gd name="T58" fmla="*/ 161 w 112"/>
                <a:gd name="T59" fmla="*/ 24 h 128"/>
                <a:gd name="T60" fmla="*/ 161 w 112"/>
                <a:gd name="T61" fmla="*/ 32 h 128"/>
                <a:gd name="T62" fmla="*/ 65 w 112"/>
                <a:gd name="T63" fmla="*/ 32 h 128"/>
                <a:gd name="T64" fmla="*/ 65 w 112"/>
                <a:gd name="T65" fmla="*/ 24 h 128"/>
                <a:gd name="T66" fmla="*/ 194 w 112"/>
                <a:gd name="T67" fmla="*/ 227 h 128"/>
                <a:gd name="T68" fmla="*/ 178 w 112"/>
                <a:gd name="T69" fmla="*/ 243 h 128"/>
                <a:gd name="T70" fmla="*/ 48 w 112"/>
                <a:gd name="T71" fmla="*/ 243 h 128"/>
                <a:gd name="T72" fmla="*/ 32 w 112"/>
                <a:gd name="T73" fmla="*/ 227 h 128"/>
                <a:gd name="T74" fmla="*/ 32 w 112"/>
                <a:gd name="T75" fmla="*/ 89 h 128"/>
                <a:gd name="T76" fmla="*/ 194 w 112"/>
                <a:gd name="T77" fmla="*/ 89 h 128"/>
                <a:gd name="T78" fmla="*/ 194 w 112"/>
                <a:gd name="T79" fmla="*/ 227 h 128"/>
                <a:gd name="T80" fmla="*/ 210 w 112"/>
                <a:gd name="T81" fmla="*/ 65 h 128"/>
                <a:gd name="T82" fmla="*/ 210 w 112"/>
                <a:gd name="T83" fmla="*/ 73 h 128"/>
                <a:gd name="T84" fmla="*/ 16 w 112"/>
                <a:gd name="T85" fmla="*/ 73 h 128"/>
                <a:gd name="T86" fmla="*/ 16 w 112"/>
                <a:gd name="T87" fmla="*/ 65 h 128"/>
                <a:gd name="T88" fmla="*/ 16 w 112"/>
                <a:gd name="T89" fmla="*/ 57 h 128"/>
                <a:gd name="T90" fmla="*/ 24 w 112"/>
                <a:gd name="T91" fmla="*/ 49 h 128"/>
                <a:gd name="T92" fmla="*/ 202 w 112"/>
                <a:gd name="T93" fmla="*/ 49 h 128"/>
                <a:gd name="T94" fmla="*/ 210 w 112"/>
                <a:gd name="T95" fmla="*/ 57 h 128"/>
                <a:gd name="T96" fmla="*/ 210 w 112"/>
                <a:gd name="T97" fmla="*/ 65 h 12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2" h="128">
                  <a:moveTo>
                    <a:pt x="112" y="27"/>
                  </a:moveTo>
                  <a:cubicBezTo>
                    <a:pt x="112" y="21"/>
                    <a:pt x="106" y="16"/>
                    <a:pt x="100" y="16"/>
                  </a:cubicBezTo>
                  <a:cubicBezTo>
                    <a:pt x="88" y="16"/>
                    <a:pt x="88" y="16"/>
                    <a:pt x="88" y="16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5"/>
                    <a:pt x="83" y="0"/>
                    <a:pt x="76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29" y="0"/>
                    <a:pt x="24" y="5"/>
                    <a:pt x="24" y="12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6" y="16"/>
                    <a:pt x="0" y="21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40"/>
                    <a:pt x="4" y="44"/>
                    <a:pt x="8" y="44"/>
                  </a:cubicBezTo>
                  <a:cubicBezTo>
                    <a:pt x="8" y="44"/>
                    <a:pt x="8" y="44"/>
                    <a:pt x="8" y="44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21"/>
                    <a:pt x="15" y="128"/>
                    <a:pt x="24" y="128"/>
                  </a:cubicBezTo>
                  <a:cubicBezTo>
                    <a:pt x="88" y="128"/>
                    <a:pt x="88" y="128"/>
                    <a:pt x="88" y="128"/>
                  </a:cubicBezTo>
                  <a:cubicBezTo>
                    <a:pt x="97" y="128"/>
                    <a:pt x="104" y="121"/>
                    <a:pt x="104" y="112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8" y="44"/>
                    <a:pt x="112" y="40"/>
                    <a:pt x="112" y="36"/>
                  </a:cubicBezTo>
                  <a:cubicBezTo>
                    <a:pt x="112" y="32"/>
                    <a:pt x="112" y="32"/>
                    <a:pt x="112" y="32"/>
                  </a:cubicBezTo>
                  <a:cubicBezTo>
                    <a:pt x="112" y="27"/>
                    <a:pt x="112" y="27"/>
                    <a:pt x="112" y="27"/>
                  </a:cubicBezTo>
                  <a:close/>
                  <a:moveTo>
                    <a:pt x="32" y="12"/>
                  </a:moveTo>
                  <a:cubicBezTo>
                    <a:pt x="32" y="10"/>
                    <a:pt x="34" y="8"/>
                    <a:pt x="36" y="8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8" y="8"/>
                    <a:pt x="80" y="10"/>
                    <a:pt x="80" y="12"/>
                  </a:cubicBezTo>
                  <a:cubicBezTo>
                    <a:pt x="80" y="16"/>
                    <a:pt x="80" y="16"/>
                    <a:pt x="80" y="16"/>
                  </a:cubicBezTo>
                  <a:cubicBezTo>
                    <a:pt x="32" y="16"/>
                    <a:pt x="32" y="16"/>
                    <a:pt x="32" y="16"/>
                  </a:cubicBezTo>
                  <a:lnTo>
                    <a:pt x="32" y="12"/>
                  </a:lnTo>
                  <a:close/>
                  <a:moveTo>
                    <a:pt x="96" y="112"/>
                  </a:moveTo>
                  <a:cubicBezTo>
                    <a:pt x="96" y="116"/>
                    <a:pt x="92" y="120"/>
                    <a:pt x="88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0" y="120"/>
                    <a:pt x="16" y="116"/>
                    <a:pt x="16" y="112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96" y="44"/>
                    <a:pt x="96" y="44"/>
                    <a:pt x="96" y="44"/>
                  </a:cubicBezTo>
                  <a:lnTo>
                    <a:pt x="96" y="112"/>
                  </a:lnTo>
                  <a:close/>
                  <a:moveTo>
                    <a:pt x="104" y="32"/>
                  </a:moveTo>
                  <a:cubicBezTo>
                    <a:pt x="104" y="36"/>
                    <a:pt x="104" y="36"/>
                    <a:pt x="104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26"/>
                    <a:pt x="10" y="24"/>
                    <a:pt x="12" y="24"/>
                  </a:cubicBezTo>
                  <a:cubicBezTo>
                    <a:pt x="100" y="24"/>
                    <a:pt x="100" y="24"/>
                    <a:pt x="100" y="24"/>
                  </a:cubicBezTo>
                  <a:cubicBezTo>
                    <a:pt x="102" y="24"/>
                    <a:pt x="104" y="26"/>
                    <a:pt x="104" y="28"/>
                  </a:cubicBezTo>
                  <a:lnTo>
                    <a:pt x="104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133"/>
            <p:cNvSpPr>
              <a:spLocks noEditPoints="1"/>
            </p:cNvSpPr>
            <p:nvPr/>
          </p:nvSpPr>
          <p:spPr bwMode="auto">
            <a:xfrm>
              <a:off x="4309402" y="1577280"/>
              <a:ext cx="44223" cy="167206"/>
            </a:xfrm>
            <a:custGeom>
              <a:avLst/>
              <a:gdLst>
                <a:gd name="T0" fmla="*/ 8 w 16"/>
                <a:gd name="T1" fmla="*/ 121 h 60"/>
                <a:gd name="T2" fmla="*/ 24 w 16"/>
                <a:gd name="T3" fmla="*/ 121 h 60"/>
                <a:gd name="T4" fmla="*/ 32 w 16"/>
                <a:gd name="T5" fmla="*/ 113 h 60"/>
                <a:gd name="T6" fmla="*/ 32 w 16"/>
                <a:gd name="T7" fmla="*/ 8 h 60"/>
                <a:gd name="T8" fmla="*/ 24 w 16"/>
                <a:gd name="T9" fmla="*/ 0 h 60"/>
                <a:gd name="T10" fmla="*/ 8 w 16"/>
                <a:gd name="T11" fmla="*/ 0 h 60"/>
                <a:gd name="T12" fmla="*/ 0 w 16"/>
                <a:gd name="T13" fmla="*/ 8 h 60"/>
                <a:gd name="T14" fmla="*/ 0 w 16"/>
                <a:gd name="T15" fmla="*/ 113 h 60"/>
                <a:gd name="T16" fmla="*/ 8 w 16"/>
                <a:gd name="T17" fmla="*/ 121 h 60"/>
                <a:gd name="T18" fmla="*/ 8 w 16"/>
                <a:gd name="T19" fmla="*/ 8 h 60"/>
                <a:gd name="T20" fmla="*/ 24 w 16"/>
                <a:gd name="T21" fmla="*/ 8 h 60"/>
                <a:gd name="T22" fmla="*/ 24 w 16"/>
                <a:gd name="T23" fmla="*/ 113 h 60"/>
                <a:gd name="T24" fmla="*/ 8 w 16"/>
                <a:gd name="T25" fmla="*/ 113 h 60"/>
                <a:gd name="T26" fmla="*/ 8 w 16"/>
                <a:gd name="T27" fmla="*/ 8 h 6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60">
                  <a:moveTo>
                    <a:pt x="4" y="60"/>
                  </a:moveTo>
                  <a:cubicBezTo>
                    <a:pt x="12" y="60"/>
                    <a:pt x="12" y="60"/>
                    <a:pt x="12" y="60"/>
                  </a:cubicBezTo>
                  <a:cubicBezTo>
                    <a:pt x="14" y="60"/>
                    <a:pt x="16" y="58"/>
                    <a:pt x="16" y="56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8"/>
                    <a:pt x="2" y="60"/>
                    <a:pt x="4" y="60"/>
                  </a:cubicBezTo>
                  <a:close/>
                  <a:moveTo>
                    <a:pt x="4" y="4"/>
                  </a:moveTo>
                  <a:cubicBezTo>
                    <a:pt x="12" y="4"/>
                    <a:pt x="12" y="4"/>
                    <a:pt x="12" y="4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4" y="56"/>
                    <a:pt x="4" y="56"/>
                    <a:pt x="4" y="56"/>
                  </a:cubicBezTo>
                  <a:lnTo>
                    <a:pt x="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134"/>
            <p:cNvSpPr>
              <a:spLocks noEditPoints="1"/>
            </p:cNvSpPr>
            <p:nvPr/>
          </p:nvSpPr>
          <p:spPr bwMode="auto">
            <a:xfrm>
              <a:off x="4375737" y="1577280"/>
              <a:ext cx="44223" cy="167206"/>
            </a:xfrm>
            <a:custGeom>
              <a:avLst/>
              <a:gdLst>
                <a:gd name="T0" fmla="*/ 8 w 16"/>
                <a:gd name="T1" fmla="*/ 121 h 60"/>
                <a:gd name="T2" fmla="*/ 24 w 16"/>
                <a:gd name="T3" fmla="*/ 121 h 60"/>
                <a:gd name="T4" fmla="*/ 32 w 16"/>
                <a:gd name="T5" fmla="*/ 113 h 60"/>
                <a:gd name="T6" fmla="*/ 32 w 16"/>
                <a:gd name="T7" fmla="*/ 8 h 60"/>
                <a:gd name="T8" fmla="*/ 24 w 16"/>
                <a:gd name="T9" fmla="*/ 0 h 60"/>
                <a:gd name="T10" fmla="*/ 8 w 16"/>
                <a:gd name="T11" fmla="*/ 0 h 60"/>
                <a:gd name="T12" fmla="*/ 0 w 16"/>
                <a:gd name="T13" fmla="*/ 8 h 60"/>
                <a:gd name="T14" fmla="*/ 0 w 16"/>
                <a:gd name="T15" fmla="*/ 113 h 60"/>
                <a:gd name="T16" fmla="*/ 8 w 16"/>
                <a:gd name="T17" fmla="*/ 121 h 60"/>
                <a:gd name="T18" fmla="*/ 8 w 16"/>
                <a:gd name="T19" fmla="*/ 8 h 60"/>
                <a:gd name="T20" fmla="*/ 24 w 16"/>
                <a:gd name="T21" fmla="*/ 8 h 60"/>
                <a:gd name="T22" fmla="*/ 24 w 16"/>
                <a:gd name="T23" fmla="*/ 113 h 60"/>
                <a:gd name="T24" fmla="*/ 8 w 16"/>
                <a:gd name="T25" fmla="*/ 113 h 60"/>
                <a:gd name="T26" fmla="*/ 8 w 16"/>
                <a:gd name="T27" fmla="*/ 8 h 6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60">
                  <a:moveTo>
                    <a:pt x="4" y="60"/>
                  </a:moveTo>
                  <a:cubicBezTo>
                    <a:pt x="12" y="60"/>
                    <a:pt x="12" y="60"/>
                    <a:pt x="12" y="60"/>
                  </a:cubicBezTo>
                  <a:cubicBezTo>
                    <a:pt x="14" y="60"/>
                    <a:pt x="16" y="58"/>
                    <a:pt x="16" y="56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8"/>
                    <a:pt x="2" y="60"/>
                    <a:pt x="4" y="60"/>
                  </a:cubicBezTo>
                  <a:close/>
                  <a:moveTo>
                    <a:pt x="4" y="4"/>
                  </a:moveTo>
                  <a:cubicBezTo>
                    <a:pt x="12" y="4"/>
                    <a:pt x="12" y="4"/>
                    <a:pt x="12" y="4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4" y="56"/>
                    <a:pt x="4" y="56"/>
                    <a:pt x="4" y="56"/>
                  </a:cubicBezTo>
                  <a:lnTo>
                    <a:pt x="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135"/>
            <p:cNvSpPr>
              <a:spLocks noEditPoints="1"/>
            </p:cNvSpPr>
            <p:nvPr/>
          </p:nvSpPr>
          <p:spPr bwMode="auto">
            <a:xfrm>
              <a:off x="4443453" y="1577280"/>
              <a:ext cx="44223" cy="167206"/>
            </a:xfrm>
            <a:custGeom>
              <a:avLst/>
              <a:gdLst>
                <a:gd name="T0" fmla="*/ 8 w 16"/>
                <a:gd name="T1" fmla="*/ 121 h 60"/>
                <a:gd name="T2" fmla="*/ 24 w 16"/>
                <a:gd name="T3" fmla="*/ 121 h 60"/>
                <a:gd name="T4" fmla="*/ 32 w 16"/>
                <a:gd name="T5" fmla="*/ 113 h 60"/>
                <a:gd name="T6" fmla="*/ 32 w 16"/>
                <a:gd name="T7" fmla="*/ 8 h 60"/>
                <a:gd name="T8" fmla="*/ 24 w 16"/>
                <a:gd name="T9" fmla="*/ 0 h 60"/>
                <a:gd name="T10" fmla="*/ 8 w 16"/>
                <a:gd name="T11" fmla="*/ 0 h 60"/>
                <a:gd name="T12" fmla="*/ 0 w 16"/>
                <a:gd name="T13" fmla="*/ 8 h 60"/>
                <a:gd name="T14" fmla="*/ 0 w 16"/>
                <a:gd name="T15" fmla="*/ 113 h 60"/>
                <a:gd name="T16" fmla="*/ 8 w 16"/>
                <a:gd name="T17" fmla="*/ 121 h 60"/>
                <a:gd name="T18" fmla="*/ 8 w 16"/>
                <a:gd name="T19" fmla="*/ 8 h 60"/>
                <a:gd name="T20" fmla="*/ 24 w 16"/>
                <a:gd name="T21" fmla="*/ 8 h 60"/>
                <a:gd name="T22" fmla="*/ 24 w 16"/>
                <a:gd name="T23" fmla="*/ 113 h 60"/>
                <a:gd name="T24" fmla="*/ 8 w 16"/>
                <a:gd name="T25" fmla="*/ 113 h 60"/>
                <a:gd name="T26" fmla="*/ 8 w 16"/>
                <a:gd name="T27" fmla="*/ 8 h 6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6" h="60">
                  <a:moveTo>
                    <a:pt x="4" y="60"/>
                  </a:moveTo>
                  <a:cubicBezTo>
                    <a:pt x="12" y="60"/>
                    <a:pt x="12" y="60"/>
                    <a:pt x="12" y="60"/>
                  </a:cubicBezTo>
                  <a:cubicBezTo>
                    <a:pt x="14" y="60"/>
                    <a:pt x="16" y="58"/>
                    <a:pt x="16" y="56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2"/>
                    <a:pt x="14" y="0"/>
                    <a:pt x="1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8"/>
                    <a:pt x="2" y="60"/>
                    <a:pt x="4" y="60"/>
                  </a:cubicBezTo>
                  <a:close/>
                  <a:moveTo>
                    <a:pt x="4" y="4"/>
                  </a:moveTo>
                  <a:cubicBezTo>
                    <a:pt x="12" y="4"/>
                    <a:pt x="12" y="4"/>
                    <a:pt x="12" y="4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4" y="56"/>
                    <a:pt x="4" y="56"/>
                    <a:pt x="4" y="56"/>
                  </a:cubicBezTo>
                  <a:lnTo>
                    <a:pt x="4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" name="Shape 472"/>
          <p:cNvGrpSpPr/>
          <p:nvPr/>
        </p:nvGrpSpPr>
        <p:grpSpPr>
          <a:xfrm>
            <a:off x="2155460" y="5523144"/>
            <a:ext cx="957661" cy="957661"/>
            <a:chOff x="2594325" y="1627175"/>
            <a:chExt cx="440850" cy="440850"/>
          </a:xfrm>
        </p:grpSpPr>
        <p:sp>
          <p:nvSpPr>
            <p:cNvPr id="28" name="Shape 473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0" t="0" r="0" b="0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474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0" t="0" r="0" b="0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" name="Shape 475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0" t="0" r="0" b="0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1" name="Shape 411"/>
          <p:cNvGrpSpPr/>
          <p:nvPr/>
        </p:nvGrpSpPr>
        <p:grpSpPr>
          <a:xfrm>
            <a:off x="1817017" y="5401805"/>
            <a:ext cx="336908" cy="330261"/>
            <a:chOff x="5983625" y="301625"/>
            <a:chExt cx="403000" cy="395050"/>
          </a:xfrm>
        </p:grpSpPr>
        <p:sp>
          <p:nvSpPr>
            <p:cNvPr id="32" name="Shape 412"/>
            <p:cNvSpPr/>
            <p:nvPr/>
          </p:nvSpPr>
          <p:spPr>
            <a:xfrm>
              <a:off x="5983625" y="319925"/>
              <a:ext cx="403000" cy="67200"/>
            </a:xfrm>
            <a:custGeom>
              <a:avLst/>
              <a:gdLst/>
              <a:ahLst/>
              <a:cxnLst/>
              <a:rect l="0" t="0" r="0" b="0"/>
              <a:pathLst>
                <a:path w="16120" h="2688" extrusionOk="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413"/>
            <p:cNvSpPr/>
            <p:nvPr/>
          </p:nvSpPr>
          <p:spPr>
            <a:xfrm>
              <a:off x="5983625" y="664900"/>
              <a:ext cx="403000" cy="31775"/>
            </a:xfrm>
            <a:custGeom>
              <a:avLst/>
              <a:gdLst/>
              <a:ahLst/>
              <a:cxnLst/>
              <a:rect l="0" t="0" r="0" b="0"/>
              <a:pathLst>
                <a:path w="16120" h="1271" extrusionOk="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414"/>
            <p:cNvSpPr/>
            <p:nvPr/>
          </p:nvSpPr>
          <p:spPr>
            <a:xfrm>
              <a:off x="6041025" y="301625"/>
              <a:ext cx="29325" cy="63500"/>
            </a:xfrm>
            <a:custGeom>
              <a:avLst/>
              <a:gdLst/>
              <a:ahLst/>
              <a:cxnLst/>
              <a:rect l="0" t="0" r="0" b="0"/>
              <a:pathLst>
                <a:path w="1173" h="2540" extrusionOk="0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415"/>
            <p:cNvSpPr/>
            <p:nvPr/>
          </p:nvSpPr>
          <p:spPr>
            <a:xfrm>
              <a:off x="6297450" y="301625"/>
              <a:ext cx="29350" cy="63500"/>
            </a:xfrm>
            <a:custGeom>
              <a:avLst/>
              <a:gdLst/>
              <a:ahLst/>
              <a:cxnLst/>
              <a:rect l="0" t="0" r="0" b="0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" name="Shape 416"/>
            <p:cNvSpPr/>
            <p:nvPr/>
          </p:nvSpPr>
          <p:spPr>
            <a:xfrm>
              <a:off x="6097200" y="509200"/>
              <a:ext cx="50700" cy="53775"/>
            </a:xfrm>
            <a:custGeom>
              <a:avLst/>
              <a:gdLst/>
              <a:ahLst/>
              <a:cxnLst/>
              <a:rect l="0" t="0" r="0" b="0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" name="Shape 417"/>
            <p:cNvSpPr/>
            <p:nvPr/>
          </p:nvSpPr>
          <p:spPr>
            <a:xfrm>
              <a:off x="6097200" y="448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418"/>
            <p:cNvSpPr/>
            <p:nvPr/>
          </p:nvSpPr>
          <p:spPr>
            <a:xfrm>
              <a:off x="6097200" y="575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" name="Shape 419"/>
            <p:cNvSpPr/>
            <p:nvPr/>
          </p:nvSpPr>
          <p:spPr>
            <a:xfrm>
              <a:off x="6160075" y="575150"/>
              <a:ext cx="50100" cy="48875"/>
            </a:xfrm>
            <a:custGeom>
              <a:avLst/>
              <a:gdLst/>
              <a:ahLst/>
              <a:cxnLst/>
              <a:rect l="0" t="0" r="0" b="0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20"/>
            <p:cNvSpPr/>
            <p:nvPr/>
          </p:nvSpPr>
          <p:spPr>
            <a:xfrm>
              <a:off x="6034300" y="509200"/>
              <a:ext cx="50700" cy="53775"/>
            </a:xfrm>
            <a:custGeom>
              <a:avLst/>
              <a:gdLst/>
              <a:ahLst/>
              <a:cxnLst/>
              <a:rect l="0" t="0" r="0" b="0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21"/>
            <p:cNvSpPr/>
            <p:nvPr/>
          </p:nvSpPr>
          <p:spPr>
            <a:xfrm>
              <a:off x="6034300" y="575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2"/>
            <p:cNvSpPr/>
            <p:nvPr/>
          </p:nvSpPr>
          <p:spPr>
            <a:xfrm>
              <a:off x="6034300" y="448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" name="Shape 423"/>
            <p:cNvSpPr/>
            <p:nvPr/>
          </p:nvSpPr>
          <p:spPr>
            <a:xfrm>
              <a:off x="6160075" y="509200"/>
              <a:ext cx="50100" cy="53775"/>
            </a:xfrm>
            <a:custGeom>
              <a:avLst/>
              <a:gdLst/>
              <a:ahLst/>
              <a:cxnLst/>
              <a:rect l="0" t="0" r="0" b="0"/>
              <a:pathLst>
                <a:path w="2004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" name="Shape 424"/>
            <p:cNvSpPr/>
            <p:nvPr/>
          </p:nvSpPr>
          <p:spPr>
            <a:xfrm>
              <a:off x="5983625" y="399300"/>
              <a:ext cx="403000" cy="272950"/>
            </a:xfrm>
            <a:custGeom>
              <a:avLst/>
              <a:gdLst/>
              <a:ahLst/>
              <a:cxnLst/>
              <a:rect l="0" t="0" r="0" b="0"/>
              <a:pathLst>
                <a:path w="16120" h="10918" extrusionOk="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25"/>
            <p:cNvSpPr/>
            <p:nvPr/>
          </p:nvSpPr>
          <p:spPr>
            <a:xfrm>
              <a:off x="6285250" y="575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26"/>
            <p:cNvSpPr/>
            <p:nvPr/>
          </p:nvSpPr>
          <p:spPr>
            <a:xfrm>
              <a:off x="6285250" y="509200"/>
              <a:ext cx="50700" cy="53775"/>
            </a:xfrm>
            <a:custGeom>
              <a:avLst/>
              <a:gdLst/>
              <a:ahLst/>
              <a:cxnLst/>
              <a:rect l="0" t="0" r="0" b="0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" name="Shape 427"/>
            <p:cNvSpPr/>
            <p:nvPr/>
          </p:nvSpPr>
          <p:spPr>
            <a:xfrm>
              <a:off x="6285250" y="448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" name="Shape 428"/>
            <p:cNvSpPr/>
            <p:nvPr/>
          </p:nvSpPr>
          <p:spPr>
            <a:xfrm>
              <a:off x="6222350" y="575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" name="Shape 429"/>
            <p:cNvSpPr/>
            <p:nvPr/>
          </p:nvSpPr>
          <p:spPr>
            <a:xfrm>
              <a:off x="6160075" y="448150"/>
              <a:ext cx="50100" cy="48875"/>
            </a:xfrm>
            <a:custGeom>
              <a:avLst/>
              <a:gdLst/>
              <a:ahLst/>
              <a:cxnLst/>
              <a:rect l="0" t="0" r="0" b="0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" name="Shape 430"/>
            <p:cNvSpPr/>
            <p:nvPr/>
          </p:nvSpPr>
          <p:spPr>
            <a:xfrm>
              <a:off x="6222350" y="509200"/>
              <a:ext cx="50700" cy="53775"/>
            </a:xfrm>
            <a:custGeom>
              <a:avLst/>
              <a:gdLst/>
              <a:ahLst/>
              <a:cxnLst/>
              <a:rect l="0" t="0" r="0" b="0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" name="Shape 431"/>
            <p:cNvSpPr/>
            <p:nvPr/>
          </p:nvSpPr>
          <p:spPr>
            <a:xfrm>
              <a:off x="6222350" y="448150"/>
              <a:ext cx="50700" cy="48875"/>
            </a:xfrm>
            <a:custGeom>
              <a:avLst/>
              <a:gdLst/>
              <a:ahLst/>
              <a:cxnLst/>
              <a:rect l="0" t="0" r="0" b="0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2" name="Shape 432"/>
          <p:cNvGrpSpPr/>
          <p:nvPr/>
        </p:nvGrpSpPr>
        <p:grpSpPr>
          <a:xfrm>
            <a:off x="209593" y="5600491"/>
            <a:ext cx="331808" cy="331306"/>
            <a:chOff x="6660750" y="298550"/>
            <a:chExt cx="396900" cy="396300"/>
          </a:xfrm>
        </p:grpSpPr>
        <p:sp>
          <p:nvSpPr>
            <p:cNvPr id="53" name="Shape 433"/>
            <p:cNvSpPr/>
            <p:nvPr/>
          </p:nvSpPr>
          <p:spPr>
            <a:xfrm>
              <a:off x="6660750" y="298550"/>
              <a:ext cx="396900" cy="396300"/>
            </a:xfrm>
            <a:custGeom>
              <a:avLst/>
              <a:gdLst/>
              <a:ahLst/>
              <a:cxnLst/>
              <a:rect l="0" t="0" r="0" b="0"/>
              <a:pathLst>
                <a:path w="15876" h="15852" extrusionOk="0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" name="Shape 434"/>
            <p:cNvSpPr/>
            <p:nvPr/>
          </p:nvSpPr>
          <p:spPr>
            <a:xfrm>
              <a:off x="6697400" y="335200"/>
              <a:ext cx="323625" cy="323025"/>
            </a:xfrm>
            <a:custGeom>
              <a:avLst/>
              <a:gdLst/>
              <a:ahLst/>
              <a:cxnLst/>
              <a:rect l="0" t="0" r="0" b="0"/>
              <a:pathLst>
                <a:path w="12945" h="12921" extrusionOk="0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5" name="Shape 495"/>
          <p:cNvGrpSpPr/>
          <p:nvPr/>
        </p:nvGrpSpPr>
        <p:grpSpPr>
          <a:xfrm rot="19871188">
            <a:off x="3122666" y="6180021"/>
            <a:ext cx="401718" cy="366502"/>
            <a:chOff x="6625350" y="1613750"/>
            <a:chExt cx="480525" cy="438400"/>
          </a:xfrm>
        </p:grpSpPr>
        <p:sp>
          <p:nvSpPr>
            <p:cNvPr id="56" name="Shape 496"/>
            <p:cNvSpPr/>
            <p:nvPr/>
          </p:nvSpPr>
          <p:spPr>
            <a:xfrm>
              <a:off x="6670525" y="1887275"/>
              <a:ext cx="117875" cy="164875"/>
            </a:xfrm>
            <a:custGeom>
              <a:avLst/>
              <a:gdLst/>
              <a:ahLst/>
              <a:cxnLst/>
              <a:rect l="0" t="0" r="0" b="0"/>
              <a:pathLst>
                <a:path w="4715" h="6595" extrusionOk="0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" name="Shape 497"/>
            <p:cNvSpPr/>
            <p:nvPr/>
          </p:nvSpPr>
          <p:spPr>
            <a:xfrm>
              <a:off x="7075950" y="1754175"/>
              <a:ext cx="29925" cy="99550"/>
            </a:xfrm>
            <a:custGeom>
              <a:avLst/>
              <a:gdLst/>
              <a:ahLst/>
              <a:cxnLst/>
              <a:rect l="0" t="0" r="0" b="0"/>
              <a:pathLst>
                <a:path w="1197" h="3982" extrusionOk="0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" name="Shape 498"/>
            <p:cNvSpPr/>
            <p:nvPr/>
          </p:nvSpPr>
          <p:spPr>
            <a:xfrm>
              <a:off x="6625350" y="1729750"/>
              <a:ext cx="97700" cy="147175"/>
            </a:xfrm>
            <a:custGeom>
              <a:avLst/>
              <a:gdLst/>
              <a:ahLst/>
              <a:cxnLst/>
              <a:rect l="0" t="0" r="0" b="0"/>
              <a:pathLst>
                <a:path w="3908" h="5887" extrusionOk="0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9" name="Shape 499"/>
            <p:cNvSpPr/>
            <p:nvPr/>
          </p:nvSpPr>
          <p:spPr>
            <a:xfrm>
              <a:off x="6736475" y="1638175"/>
              <a:ext cx="279650" cy="330325"/>
            </a:xfrm>
            <a:custGeom>
              <a:avLst/>
              <a:gdLst/>
              <a:ahLst/>
              <a:cxnLst/>
              <a:rect l="0" t="0" r="0" b="0"/>
              <a:pathLst>
                <a:path w="11186" h="13213" extrusionOk="0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" name="Shape 500"/>
            <p:cNvSpPr/>
            <p:nvPr/>
          </p:nvSpPr>
          <p:spPr>
            <a:xfrm>
              <a:off x="7029550" y="1613750"/>
              <a:ext cx="34200" cy="379800"/>
            </a:xfrm>
            <a:custGeom>
              <a:avLst/>
              <a:gdLst/>
              <a:ahLst/>
              <a:cxnLst/>
              <a:rect l="0" t="0" r="0" b="0"/>
              <a:pathLst>
                <a:path w="1368" h="15192" extrusionOk="0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9141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480036" y="314378"/>
            <a:ext cx="63914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WRITE THE PERFECT SUBJECT LINE</a:t>
            </a:r>
            <a:endParaRPr lang="en-US" sz="24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515254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6" y="2429858"/>
            <a:ext cx="38634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Summarize the 3Ws</a:t>
            </a: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Example: “Sam/Jim/Karla - need those actions by tom COB”</a:t>
            </a:r>
          </a:p>
          <a:p>
            <a:pPr>
              <a:buClr>
                <a:srgbClr val="16528E"/>
              </a:buClr>
            </a:pP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1532327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2298751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2429858"/>
            <a:ext cx="528994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prefix modifiers (avoid a suffix)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Example: “[URGENT] Info regarding your Dec 1st trip”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54378" y="1532327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2298751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1480036" y="953140"/>
            <a:ext cx="6897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Two-second overview of your email (like the headline of an article)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16705" y="4975264"/>
            <a:ext cx="57126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Write the entire email in the subject line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EOM (End of Message)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Example: “We’re going to Border Cafe for lunch @1pm &lt;EOM&gt;”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16706" y="4033312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3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393189" y="4799736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454378" y="4975264"/>
            <a:ext cx="52899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Change the subject line only when the subject changes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454378" y="4033312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4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6530861" y="4799736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#2</a:t>
            </a:r>
          </a:p>
        </p:txBody>
      </p:sp>
    </p:spTree>
    <p:extLst>
      <p:ext uri="{BB962C8B-B14F-4D97-AF65-F5344CB8AC3E}">
        <p14:creationId xmlns:p14="http://schemas.microsoft.com/office/powerpoint/2010/main" val="360311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44927" y="314378"/>
            <a:ext cx="10419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TL;DR* – WRITE EMAILS THAT ARE 5 SENTENCES OR LESS</a:t>
            </a:r>
            <a:endParaRPr lang="en-US" sz="24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6" y="2842198"/>
            <a:ext cx="32980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Know what you want</a:t>
            </a: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Ask yourself “What do I really want the recipient to know or do?”</a:t>
            </a:r>
          </a:p>
          <a:p>
            <a:pPr>
              <a:buClr>
                <a:srgbClr val="16528E"/>
              </a:buClr>
            </a:pP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180181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256824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68403" y="2842198"/>
            <a:ext cx="34551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Get to that point immediately</a:t>
            </a: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Don’t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dance around or pad your message with useless verbiage</a:t>
            </a: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buClr>
                <a:srgbClr val="16528E"/>
              </a:buClr>
            </a:pP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368403" y="180181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4444886" y="256824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420100" y="2824705"/>
            <a:ext cx="345519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Highlight a lack of required response </a:t>
            </a:r>
          </a:p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(or action)</a:t>
            </a: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Examples: “FYI,” “NNTR,” or “No Action Needed”</a:t>
            </a:r>
          </a:p>
          <a:p>
            <a:pPr>
              <a:buClr>
                <a:srgbClr val="16528E"/>
              </a:buClr>
            </a:pP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420100" y="1784326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3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8496583" y="2550750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1544928" y="953140"/>
            <a:ext cx="9327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Shorter emails get addressed faster (5 sentences or less is the sweet spot)</a:t>
            </a:r>
          </a:p>
        </p:txBody>
      </p:sp>
      <p:sp>
        <p:nvSpPr>
          <p:cNvPr id="31" name="Oval 30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#3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3189" y="5982008"/>
            <a:ext cx="59817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*TL;DR stands for Too Long; Didn’t Read</a:t>
            </a:r>
          </a:p>
        </p:txBody>
      </p:sp>
    </p:spTree>
    <p:extLst>
      <p:ext uri="{BB962C8B-B14F-4D97-AF65-F5344CB8AC3E}">
        <p14:creationId xmlns:p14="http://schemas.microsoft.com/office/powerpoint/2010/main" val="296974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74006" y="314378"/>
            <a:ext cx="7184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BREAK LONG EMAILS INTO TWO PARTS</a:t>
            </a:r>
            <a:endParaRPr lang="en-US" sz="24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6" y="3357860"/>
            <a:ext cx="38634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Keep this part 5 sentences or less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Summarize the main gist of your message</a:t>
            </a:r>
          </a:p>
          <a:p>
            <a:pPr>
              <a:buClr>
                <a:srgbClr val="16528E"/>
              </a:buClr>
            </a:pP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2460329"/>
            <a:ext cx="50742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PART 1: Quick Summary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3357860"/>
            <a:ext cx="528994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Elaborate on the summary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Include any background or supporting information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54378" y="2460329"/>
            <a:ext cx="3310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PART 2: Details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Segoe UI" panose="020B0502040204020203" pitchFamily="34" charset="0"/>
                <a:cs typeface="Segoe UI" panose="020B0502040204020203" pitchFamily="34" charset="0"/>
              </a:rPr>
              <a:t>#4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44928" y="953140"/>
            <a:ext cx="9327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Label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them “Quick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Summary” and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Details”</a:t>
            </a:r>
          </a:p>
        </p:txBody>
      </p:sp>
    </p:spTree>
    <p:extLst>
      <p:ext uri="{BB962C8B-B14F-4D97-AF65-F5344CB8AC3E}">
        <p14:creationId xmlns:p14="http://schemas.microsoft.com/office/powerpoint/2010/main" val="35625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35309" y="314378"/>
            <a:ext cx="6058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MAKE YOUR EMAILS SCANNABLE</a:t>
            </a:r>
            <a:endParaRPr lang="en-US" sz="24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6" y="3357860"/>
            <a:ext cx="38634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bullet points for all your actions and questions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Separate them out and don’t bury them in paragraphs</a:t>
            </a:r>
          </a:p>
          <a:p>
            <a:pPr>
              <a:buClr>
                <a:srgbClr val="16528E"/>
              </a:buClr>
            </a:pP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2460329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3357860"/>
            <a:ext cx="528994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sub-headings, white space, highlights and/or bold text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Make it easy for readers to scan for important information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54378" y="246032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#5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44928" y="953140"/>
            <a:ext cx="9327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People don’t read emails anymore (they just scan them)</a:t>
            </a:r>
          </a:p>
        </p:txBody>
      </p:sp>
    </p:spTree>
    <p:extLst>
      <p:ext uri="{BB962C8B-B14F-4D97-AF65-F5344CB8AC3E}">
        <p14:creationId xmlns:p14="http://schemas.microsoft.com/office/powerpoint/2010/main" val="375363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35309" y="314378"/>
            <a:ext cx="9979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Show Instead of Tell by Attaching Screenshots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6" y="3357860"/>
            <a:ext cx="38634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</a:t>
            </a: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creenshots to save time and improve clarity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Give someone step-by-step instructions or highlight a slide in an attached PPT deck</a:t>
            </a:r>
          </a:p>
          <a:p>
            <a:pPr>
              <a:buClr>
                <a:srgbClr val="16528E"/>
              </a:buClr>
            </a:pP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2460329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3357860"/>
            <a:ext cx="528994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Press “</a:t>
            </a:r>
            <a:r>
              <a:rPr lang="en-US" sz="2400" dirty="0" err="1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PrtSc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” </a:t>
            </a: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 PC </a:t>
            </a: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or “Command+Shift+3”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on a Mac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Or use Evernote, </a:t>
            </a:r>
            <a:r>
              <a:rPr lang="en-US" dirty="0" err="1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Skitch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, or Snipping Tool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54378" y="246032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#6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44928" y="953140"/>
            <a:ext cx="9327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Screenshots make everyone’s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life easier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31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535309" y="314378"/>
            <a:ext cx="9137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Spell Out Time Zones, Dates, and Acronyms 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16706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6" y="3357860"/>
            <a:ext cx="38634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Get the time zones spelled out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clearly</a:t>
            </a: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Mention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exact time zone, day, and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date.</a:t>
            </a: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Example: “How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about tomorrow, Friday, July 16, 2016 at 8:30am US Eastern Time?”</a:t>
            </a: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buClr>
                <a:srgbClr val="16528E"/>
              </a:buClr>
            </a:pP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2460329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3357860"/>
            <a:ext cx="421817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Do the same for acronyms </a:t>
            </a: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buClr>
                <a:srgbClr val="16528E"/>
              </a:buClr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Spell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out acronyms at least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once in an email 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Type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 phrase with the acronym in parentheses immediately afterward </a:t>
            </a: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54378" y="2460329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3226753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#7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44928" y="953140"/>
            <a:ext cx="93273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Avoid useless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back &amp; forth 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emails by being specific</a:t>
            </a:r>
          </a:p>
        </p:txBody>
      </p:sp>
    </p:spTree>
    <p:extLst>
      <p:ext uri="{BB962C8B-B14F-4D97-AF65-F5344CB8AC3E}">
        <p14:creationId xmlns:p14="http://schemas.microsoft.com/office/powerpoint/2010/main" val="35930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480036" y="314378"/>
            <a:ext cx="57108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spc="300" dirty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 “If…then…” Statements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515254" y="900113"/>
            <a:ext cx="11558588" cy="0"/>
          </a:xfrm>
          <a:prstGeom prst="line">
            <a:avLst/>
          </a:prstGeom>
          <a:ln>
            <a:solidFill>
              <a:srgbClr val="536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16705" y="2429858"/>
            <a:ext cx="536076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“If…then…” for clarity on next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steps</a:t>
            </a: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342900" indent="-34290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Example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: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</a:t>
            </a:r>
            <a:r>
              <a:rPr lang="en-US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If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you have any other questions, </a:t>
            </a:r>
            <a:r>
              <a:rPr lang="en-US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then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please call the support desk at XXX-XXX-XXXX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.”</a:t>
            </a:r>
          </a:p>
          <a:p>
            <a:pPr>
              <a:buClr>
                <a:srgbClr val="16528E"/>
              </a:buClr>
            </a:pP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6706" y="1532327"/>
            <a:ext cx="1228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1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393189" y="2298751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54377" y="2429858"/>
            <a:ext cx="56194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“If…then…” to explain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assumptions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Example: “Your note wasn’t very clear to me. </a:t>
            </a:r>
            <a:r>
              <a:rPr lang="en-US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If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you meant &lt;A&gt;, </a:t>
            </a:r>
            <a:r>
              <a:rPr lang="en-US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then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I suggest we do &lt;X&gt;.”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454378" y="1532327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2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530861" y="2298751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 flipH="1">
            <a:off x="0" y="6426180"/>
            <a:ext cx="12192000" cy="431820"/>
            <a:chOff x="9829800" y="5229225"/>
            <a:chExt cx="2362200" cy="1628775"/>
          </a:xfrm>
        </p:grpSpPr>
        <p:sp>
          <p:nvSpPr>
            <p:cNvPr id="10" name="Isosceles Triangle 9"/>
            <p:cNvSpPr/>
            <p:nvPr/>
          </p:nvSpPr>
          <p:spPr>
            <a:xfrm>
              <a:off x="9829800" y="5229225"/>
              <a:ext cx="2362200" cy="1628774"/>
            </a:xfrm>
            <a:prstGeom prst="triangle">
              <a:avLst>
                <a:gd name="adj" fmla="val 10000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9829800" y="5736548"/>
              <a:ext cx="2362200" cy="1121452"/>
            </a:xfrm>
            <a:prstGeom prst="triangle">
              <a:avLst>
                <a:gd name="adj" fmla="val 100000"/>
              </a:avLst>
            </a:prstGeom>
            <a:solidFill>
              <a:srgbClr val="DF29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1480036" y="953140"/>
            <a:ext cx="9207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They hold people accountable, clarify expectations, and reduce the amount of follow-ups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16705" y="4893376"/>
            <a:ext cx="57126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“If…then…” for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accountability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Example: 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</a:t>
            </a:r>
            <a:r>
              <a:rPr lang="en-US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I don’t hear back by Friday Jan 15 at noon Central Time, </a:t>
            </a:r>
            <a:r>
              <a:rPr lang="en-US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then</a:t>
            </a:r>
            <a:r>
              <a:rPr lang="en-US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I’ll assume you’re </a:t>
            </a:r>
            <a:r>
              <a:rPr lang="en-US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good.”</a:t>
            </a:r>
          </a:p>
          <a:p>
            <a:pPr marL="28575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16706" y="3951424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3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393189" y="4717848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454378" y="4893376"/>
            <a:ext cx="52899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16528E"/>
              </a:buClr>
            </a:pPr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Use “If… then…” </a:t>
            </a:r>
            <a:r>
              <a:rPr lang="en-US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for reminders</a:t>
            </a:r>
          </a:p>
          <a:p>
            <a:pPr marL="285750" lvl="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black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285750" lvl="0" indent="-285750">
              <a:buClr>
                <a:srgbClr val="16528E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Example</a:t>
            </a:r>
            <a:r>
              <a:rPr lang="en-US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: “</a:t>
            </a:r>
            <a:r>
              <a:rPr lang="en-US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If</a:t>
            </a:r>
            <a:r>
              <a:rPr lang="en-US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I don’t respond back to you by later tonight, </a:t>
            </a:r>
            <a:r>
              <a:rPr lang="en-US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then</a:t>
            </a:r>
            <a:r>
              <a:rPr lang="en-US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please remind me again tomorrow morning.”</a:t>
            </a:r>
          </a:p>
          <a:p>
            <a:pPr>
              <a:buClr>
                <a:srgbClr val="16528E"/>
              </a:buClr>
            </a:pPr>
            <a:endParaRPr lang="en-US" sz="2400" dirty="0" smtClean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454378" y="3951424"/>
            <a:ext cx="1218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spc="300" dirty="0" smtClean="0">
                <a:solidFill>
                  <a:schemeClr val="bg2">
                    <a:lumMod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TIP 4</a:t>
            </a:r>
            <a:endParaRPr lang="en-US" sz="2800" b="1" spc="300" dirty="0">
              <a:solidFill>
                <a:schemeClr val="bg2">
                  <a:lumMod val="2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6530861" y="4717848"/>
            <a:ext cx="376239" cy="0"/>
          </a:xfrm>
          <a:prstGeom prst="line">
            <a:avLst/>
          </a:prstGeom>
          <a:ln w="57150">
            <a:solidFill>
              <a:srgbClr val="DF29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230981" y="378619"/>
            <a:ext cx="1042987" cy="1042987"/>
          </a:xfrm>
          <a:prstGeom prst="ellipse">
            <a:avLst/>
          </a:prstGeom>
          <a:solidFill>
            <a:srgbClr val="DF29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#8</a:t>
            </a:r>
            <a:endParaRPr lang="en-US" sz="25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4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1632</Words>
  <Application>Microsoft Office PowerPoint</Application>
  <PresentationFormat>Widescreen</PresentationFormat>
  <Paragraphs>237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Segoe UI</vt:lpstr>
      <vt:lpstr>Segoe UI Semilight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2015-12-06T14:34:44Z</dcterms:created>
  <dcterms:modified xsi:type="dcterms:W3CDTF">2015-12-07T14:21:59Z</dcterms:modified>
</cp:coreProperties>
</file>